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17" r:id="rId2"/>
    <p:sldId id="276" r:id="rId3"/>
    <p:sldId id="440" r:id="rId4"/>
    <p:sldId id="441" r:id="rId5"/>
    <p:sldId id="442" r:id="rId6"/>
    <p:sldId id="443" r:id="rId7"/>
    <p:sldId id="444" r:id="rId8"/>
    <p:sldId id="445" r:id="rId9"/>
    <p:sldId id="446" r:id="rId10"/>
    <p:sldId id="447" r:id="rId11"/>
    <p:sldId id="448" r:id="rId12"/>
    <p:sldId id="449" r:id="rId13"/>
    <p:sldId id="450" r:id="rId14"/>
    <p:sldId id="451" r:id="rId15"/>
    <p:sldId id="452" r:id="rId16"/>
    <p:sldId id="453" r:id="rId17"/>
    <p:sldId id="454" r:id="rId18"/>
    <p:sldId id="455" r:id="rId19"/>
    <p:sldId id="456" r:id="rId20"/>
    <p:sldId id="457" r:id="rId21"/>
    <p:sldId id="458" r:id="rId22"/>
    <p:sldId id="459" r:id="rId23"/>
    <p:sldId id="460" r:id="rId24"/>
    <p:sldId id="461" r:id="rId25"/>
    <p:sldId id="462" r:id="rId26"/>
    <p:sldId id="318" r:id="rId27"/>
    <p:sldId id="320" r:id="rId28"/>
    <p:sldId id="257" r:id="rId29"/>
    <p:sldId id="258" r:id="rId30"/>
    <p:sldId id="274" r:id="rId31"/>
    <p:sldId id="367" r:id="rId32"/>
    <p:sldId id="355" r:id="rId33"/>
    <p:sldId id="365" r:id="rId34"/>
    <p:sldId id="275" r:id="rId35"/>
    <p:sldId id="347" r:id="rId36"/>
    <p:sldId id="366" r:id="rId37"/>
    <p:sldId id="349" r:id="rId38"/>
    <p:sldId id="350" r:id="rId39"/>
    <p:sldId id="362" r:id="rId40"/>
    <p:sldId id="418" r:id="rId41"/>
    <p:sldId id="351" r:id="rId42"/>
    <p:sldId id="361" r:id="rId43"/>
    <p:sldId id="352" r:id="rId44"/>
    <p:sldId id="353" r:id="rId45"/>
    <p:sldId id="363" r:id="rId46"/>
    <p:sldId id="354" r:id="rId47"/>
    <p:sldId id="368" r:id="rId48"/>
    <p:sldId id="356" r:id="rId49"/>
    <p:sldId id="417" r:id="rId50"/>
    <p:sldId id="357" r:id="rId51"/>
    <p:sldId id="416" r:id="rId52"/>
    <p:sldId id="369" r:id="rId53"/>
    <p:sldId id="364" r:id="rId54"/>
    <p:sldId id="415" r:id="rId55"/>
    <p:sldId id="370" r:id="rId56"/>
    <p:sldId id="36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5" r:id="rId70"/>
    <p:sldId id="387" r:id="rId71"/>
    <p:sldId id="388" r:id="rId72"/>
    <p:sldId id="389" r:id="rId73"/>
    <p:sldId id="390" r:id="rId74"/>
    <p:sldId id="391" r:id="rId75"/>
    <p:sldId id="437" r:id="rId76"/>
    <p:sldId id="438" r:id="rId77"/>
    <p:sldId id="439" r:id="rId78"/>
    <p:sldId id="420" r:id="rId79"/>
    <p:sldId id="421" r:id="rId80"/>
    <p:sldId id="422" r:id="rId81"/>
    <p:sldId id="423" r:id="rId82"/>
    <p:sldId id="424" r:id="rId83"/>
    <p:sldId id="425" r:id="rId84"/>
    <p:sldId id="426" r:id="rId85"/>
    <p:sldId id="338" r:id="rId86"/>
    <p:sldId id="341" r:id="rId8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2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30040-7AE7-496C-A892-C0FDC5E69408}" type="datetimeFigureOut">
              <a:rPr lang="en-US" smtClean="0"/>
              <a:pPr/>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CBEDE-B238-440A-AF97-5BEE3593FBB2}" type="slidenum">
              <a:rPr lang="en-US" smtClean="0"/>
              <a:pPr/>
              <a:t>‹#›</a:t>
            </a:fld>
            <a:endParaRPr lang="en-US"/>
          </a:p>
        </p:txBody>
      </p:sp>
    </p:spTree>
    <p:extLst>
      <p:ext uri="{BB962C8B-B14F-4D97-AF65-F5344CB8AC3E}">
        <p14:creationId xmlns:p14="http://schemas.microsoft.com/office/powerpoint/2010/main" val="332028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55078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72</a:t>
            </a:fld>
            <a:endParaRPr lang="en-US"/>
          </a:p>
        </p:txBody>
      </p:sp>
    </p:spTree>
    <p:extLst>
      <p:ext uri="{BB962C8B-B14F-4D97-AF65-F5344CB8AC3E}">
        <p14:creationId xmlns:p14="http://schemas.microsoft.com/office/powerpoint/2010/main" val="3221110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73</a:t>
            </a:fld>
            <a:endParaRPr lang="en-US"/>
          </a:p>
        </p:txBody>
      </p:sp>
    </p:spTree>
    <p:extLst>
      <p:ext uri="{BB962C8B-B14F-4D97-AF65-F5344CB8AC3E}">
        <p14:creationId xmlns:p14="http://schemas.microsoft.com/office/powerpoint/2010/main" val="22913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20970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33509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213503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502350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341930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383874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69</a:t>
            </a:fld>
            <a:endParaRPr lang="en-US"/>
          </a:p>
        </p:txBody>
      </p:sp>
    </p:spTree>
    <p:extLst>
      <p:ext uri="{BB962C8B-B14F-4D97-AF65-F5344CB8AC3E}">
        <p14:creationId xmlns:p14="http://schemas.microsoft.com/office/powerpoint/2010/main" val="240759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70</a:t>
            </a:fld>
            <a:endParaRPr lang="en-US"/>
          </a:p>
        </p:txBody>
      </p:sp>
    </p:spTree>
    <p:extLst>
      <p:ext uri="{BB962C8B-B14F-4D97-AF65-F5344CB8AC3E}">
        <p14:creationId xmlns:p14="http://schemas.microsoft.com/office/powerpoint/2010/main" val="1705660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4165567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898E21-F6B5-443F-9BC9-6234BC55AE33}"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94FB68-96C1-40B5-BB37-54DE9A2E10D4}"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4E7F2D-DA4D-4390-A698-B37C6B2065CC}"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6A14BA-B005-439B-B8FD-A356EF2D1259}"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E6E45F-FC5F-46A9-BD32-211277F653FA}"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D8A4-8326-4DD3-AF54-044159F260EF}" type="datetime1">
              <a:rPr lang="en-US" smtClean="0"/>
              <a:t>4/10/2023</a:t>
            </a:fld>
            <a:endParaRPr lang="en-US"/>
          </a:p>
        </p:txBody>
      </p:sp>
      <p:sp>
        <p:nvSpPr>
          <p:cNvPr id="6" name="Footer Placeholder 5"/>
          <p:cNvSpPr>
            <a:spLocks noGrp="1"/>
          </p:cNvSpPr>
          <p:nvPr>
            <p:ph type="ftr" sz="quarter" idx="11"/>
          </p:nvPr>
        </p:nvSpPr>
        <p:spPr/>
        <p:txBody>
          <a:bodyPr/>
          <a:lstStyle/>
          <a:p>
            <a:r>
              <a:rPr lang="en-US" smtClean="0"/>
              <a:t>Programming in Python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F8BD67-4599-4E11-9BCD-B4A59D9D156C}" type="datetime1">
              <a:rPr lang="en-US" smtClean="0"/>
              <a:t>4/10/2023</a:t>
            </a:fld>
            <a:endParaRPr lang="en-US"/>
          </a:p>
        </p:txBody>
      </p:sp>
      <p:sp>
        <p:nvSpPr>
          <p:cNvPr id="8" name="Footer Placeholder 7"/>
          <p:cNvSpPr>
            <a:spLocks noGrp="1"/>
          </p:cNvSpPr>
          <p:nvPr>
            <p:ph type="ftr" sz="quarter" idx="11"/>
          </p:nvPr>
        </p:nvSpPr>
        <p:spPr/>
        <p:txBody>
          <a:bodyPr/>
          <a:lstStyle/>
          <a:p>
            <a:r>
              <a:rPr lang="en-US" smtClean="0"/>
              <a:t>Programming in Python                        Unit 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683109-688B-4EA3-8BC8-4C43C86B2C9B}" type="datetime1">
              <a:rPr lang="en-US" smtClean="0"/>
              <a:t>4/10/2023</a:t>
            </a:fld>
            <a:endParaRPr lang="en-US"/>
          </a:p>
        </p:txBody>
      </p:sp>
      <p:sp>
        <p:nvSpPr>
          <p:cNvPr id="4" name="Footer Placeholder 3"/>
          <p:cNvSpPr>
            <a:spLocks noGrp="1"/>
          </p:cNvSpPr>
          <p:nvPr>
            <p:ph type="ftr" sz="quarter" idx="11"/>
          </p:nvPr>
        </p:nvSpPr>
        <p:spPr/>
        <p:txBody>
          <a:bodyPr/>
          <a:lstStyle/>
          <a:p>
            <a:r>
              <a:rPr lang="en-US" smtClean="0"/>
              <a:t>Programming in Python                        Unit 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C798D-5EFB-4BE4-9C9A-69AAC7D3BDB5}" type="datetime1">
              <a:rPr lang="en-US" smtClean="0"/>
              <a:t>4/10/2023</a:t>
            </a:fld>
            <a:endParaRPr lang="en-US"/>
          </a:p>
        </p:txBody>
      </p:sp>
      <p:sp>
        <p:nvSpPr>
          <p:cNvPr id="3" name="Footer Placeholder 2"/>
          <p:cNvSpPr>
            <a:spLocks noGrp="1"/>
          </p:cNvSpPr>
          <p:nvPr>
            <p:ph type="ftr" sz="quarter" idx="11"/>
          </p:nvPr>
        </p:nvSpPr>
        <p:spPr/>
        <p:txBody>
          <a:bodyPr/>
          <a:lstStyle/>
          <a:p>
            <a:r>
              <a:rPr lang="en-US" smtClean="0"/>
              <a:t>Programming in Python                        Unit 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7AD5A6-7A3D-428F-AF07-DFD2425DAA3E}" type="datetime1">
              <a:rPr lang="en-US" smtClean="0"/>
              <a:t>4/10/2023</a:t>
            </a:fld>
            <a:endParaRPr lang="en-US"/>
          </a:p>
        </p:txBody>
      </p:sp>
      <p:sp>
        <p:nvSpPr>
          <p:cNvPr id="6" name="Footer Placeholder 5"/>
          <p:cNvSpPr>
            <a:spLocks noGrp="1"/>
          </p:cNvSpPr>
          <p:nvPr>
            <p:ph type="ftr" sz="quarter" idx="11"/>
          </p:nvPr>
        </p:nvSpPr>
        <p:spPr/>
        <p:txBody>
          <a:bodyPr/>
          <a:lstStyle/>
          <a:p>
            <a:r>
              <a:rPr lang="en-US" smtClean="0"/>
              <a:t>Programming in Python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014181-9C67-4CA0-AB6F-AA4685C70B6C}" type="datetime1">
              <a:rPr lang="en-US" smtClean="0"/>
              <a:t>4/10/2023</a:t>
            </a:fld>
            <a:endParaRPr lang="en-US"/>
          </a:p>
        </p:txBody>
      </p:sp>
      <p:sp>
        <p:nvSpPr>
          <p:cNvPr id="6" name="Footer Placeholder 5"/>
          <p:cNvSpPr>
            <a:spLocks noGrp="1"/>
          </p:cNvSpPr>
          <p:nvPr>
            <p:ph type="ftr" sz="quarter" idx="11"/>
          </p:nvPr>
        </p:nvSpPr>
        <p:spPr/>
        <p:txBody>
          <a:bodyPr/>
          <a:lstStyle/>
          <a:p>
            <a:r>
              <a:rPr lang="en-US" smtClean="0"/>
              <a:t>Programming in Python                        Unit 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1FD8923-53F9-40D5-ADAE-0726876F0FE6}" type="datetime1">
              <a:rPr lang="en-US" smtClean="0"/>
              <a:t>4/10/2023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Programming in Python                        Unit I</a:t>
            </a:r>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geeksforgeeks.org/python-gui-tkinter/"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medium.com/analytics-vidhya/my-gui-programming-cheatsheet-python3-jupyter-f636d5c45fcc"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ipywidgets.readthedocs.io/en/stable/examples/Widget%20List.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2"/>
            <a:ext cx="8143900" cy="571485"/>
          </a:xfrm>
        </p:spPr>
        <p:style>
          <a:lnRef idx="1">
            <a:schemeClr val="accent5"/>
          </a:lnRef>
          <a:fillRef idx="2">
            <a:schemeClr val="accent5"/>
          </a:fillRef>
          <a:effectRef idx="1">
            <a:schemeClr val="accent5"/>
          </a:effectRef>
          <a:fontRef idx="minor">
            <a:schemeClr val="dk1"/>
          </a:fontRef>
        </p:style>
        <p:txBody>
          <a:bodyPr>
            <a:noAutofit/>
          </a:bodyPr>
          <a:lstStyle/>
          <a:p>
            <a:r>
              <a:rPr lang="en-US" sz="1800" dirty="0" err="1"/>
              <a:t>Noida</a:t>
            </a:r>
            <a:r>
              <a:rPr lang="en-US" sz="1800" dirty="0"/>
              <a:t> Institute of Engineering and Technology, Greater </a:t>
            </a:r>
            <a:r>
              <a:rPr lang="en-US" sz="1800" dirty="0" err="1"/>
              <a:t>Noida</a:t>
            </a:r>
            <a:endParaRPr lang="en-US" sz="1800" dirty="0"/>
          </a:p>
        </p:txBody>
      </p:sp>
      <p:sp>
        <p:nvSpPr>
          <p:cNvPr id="3" name="Subtitle 2"/>
          <p:cNvSpPr>
            <a:spLocks noGrp="1"/>
          </p:cNvSpPr>
          <p:nvPr>
            <p:ph type="subTitle" idx="1"/>
          </p:nvPr>
        </p:nvSpPr>
        <p:spPr>
          <a:xfrm>
            <a:off x="2228850" y="685800"/>
            <a:ext cx="4800600" cy="1314450"/>
          </a:xfrm>
        </p:spPr>
        <p:style>
          <a:lnRef idx="2">
            <a:schemeClr val="accent5"/>
          </a:lnRef>
          <a:fillRef idx="1">
            <a:schemeClr val="lt1"/>
          </a:fillRef>
          <a:effectRef idx="0">
            <a:schemeClr val="accent5"/>
          </a:effectRef>
          <a:fontRef idx="minor">
            <a:schemeClr val="dk1"/>
          </a:fontRef>
        </p:style>
        <p:txBody>
          <a:bodyPr>
            <a:normAutofit/>
          </a:bodyPr>
          <a:lstStyle/>
          <a:p>
            <a:r>
              <a:rPr lang="en-IN" sz="2700" b="1" dirty="0">
                <a:solidFill>
                  <a:schemeClr val="tx1"/>
                </a:solidFill>
                <a:latin typeface="Times New Roman" pitchFamily="18" charset="0"/>
                <a:cs typeface="Times New Roman" pitchFamily="18" charset="0"/>
              </a:rPr>
              <a:t>Programming in Python</a:t>
            </a:r>
            <a:endParaRPr lang="en-US" sz="2700" dirty="0">
              <a:solidFill>
                <a:schemeClr val="tx1"/>
              </a:solidFill>
              <a:latin typeface="Times New Roman" pitchFamily="18" charset="0"/>
              <a:cs typeface="Times New Roman" pitchFamily="18" charset="0"/>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085850" cy="612872"/>
          </a:xfrm>
          <a:prstGeom prst="rect">
            <a:avLst/>
          </a:prstGeom>
          <a:noFill/>
        </p:spPr>
      </p:pic>
      <p:sp>
        <p:nvSpPr>
          <p:cNvPr id="6" name="Subtitle 2"/>
          <p:cNvSpPr txBox="1">
            <a:spLocks/>
          </p:cNvSpPr>
          <p:nvPr/>
        </p:nvSpPr>
        <p:spPr>
          <a:xfrm>
            <a:off x="5486400" y="2971800"/>
            <a:ext cx="2286000" cy="13144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defTabSz="685800">
              <a:spcBef>
                <a:spcPct val="20000"/>
              </a:spcBef>
              <a:defRPr/>
            </a:pPr>
            <a:endParaRPr lang="en-US" b="1" dirty="0">
              <a:solidFill>
                <a:schemeClr val="tx1"/>
              </a:solidFill>
            </a:endParaRPr>
          </a:p>
          <a:p>
            <a:pPr algn="ctr" defTabSz="685800">
              <a:spcBef>
                <a:spcPct val="20000"/>
              </a:spcBef>
              <a:defRPr/>
            </a:pPr>
            <a:r>
              <a:rPr lang="en-US" b="1" dirty="0">
                <a:solidFill>
                  <a:schemeClr val="tx1"/>
                </a:solidFill>
              </a:rPr>
              <a:t>CSE Department</a:t>
            </a:r>
            <a:endParaRPr lang="en-US" dirty="0">
              <a:solidFill>
                <a:schemeClr val="tx1"/>
              </a:solidFill>
            </a:endParaRPr>
          </a:p>
        </p:txBody>
      </p:sp>
      <p:sp>
        <p:nvSpPr>
          <p:cNvPr id="9" name="Date Placeholder 8"/>
          <p:cNvSpPr>
            <a:spLocks noGrp="1"/>
          </p:cNvSpPr>
          <p:nvPr>
            <p:ph type="dt" sz="half" idx="10"/>
          </p:nvPr>
        </p:nvSpPr>
        <p:spPr>
          <a:xfrm>
            <a:off x="1428750" y="4869657"/>
            <a:ext cx="1600200" cy="273844"/>
          </a:xfrm>
        </p:spPr>
        <p:txBody>
          <a:bodyPr/>
          <a:lstStyle/>
          <a:p>
            <a:fld id="{2D513327-AD23-431D-8B2E-D7697D33040E}" type="datetime1">
              <a:rPr lang="en-US" smtClean="0"/>
              <a:t>4/10/2023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000750" y="1943100"/>
            <a:ext cx="1143000" cy="1143000"/>
          </a:xfrm>
          <a:prstGeom prst="rect">
            <a:avLst/>
          </a:prstGeom>
          <a:noFill/>
        </p:spPr>
      </p:pic>
      <p:sp>
        <p:nvSpPr>
          <p:cNvPr id="12" name="Subtitle 2"/>
          <p:cNvSpPr txBox="1">
            <a:spLocks/>
          </p:cNvSpPr>
          <p:nvPr/>
        </p:nvSpPr>
        <p:spPr>
          <a:xfrm>
            <a:off x="1314450" y="2251472"/>
            <a:ext cx="1543050" cy="4000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defTabSz="685800">
              <a:spcBef>
                <a:spcPct val="20000"/>
              </a:spcBef>
              <a:defRPr/>
            </a:pPr>
            <a:r>
              <a:rPr lang="en-US" sz="1875" b="1" dirty="0">
                <a:solidFill>
                  <a:schemeClr val="tx1"/>
                </a:solidFill>
              </a:rPr>
              <a:t>Unit: </a:t>
            </a:r>
            <a:r>
              <a:rPr lang="en-US" sz="1875" b="1" dirty="0" smtClean="0">
                <a:solidFill>
                  <a:schemeClr val="tx1"/>
                </a:solidFill>
              </a:rPr>
              <a:t>4</a:t>
            </a:r>
            <a:endParaRPr lang="en-US" sz="1875" b="1" dirty="0">
              <a:solidFill>
                <a:schemeClr val="tx1"/>
              </a:solidFill>
            </a:endParaRPr>
          </a:p>
        </p:txBody>
      </p:sp>
      <p:sp>
        <p:nvSpPr>
          <p:cNvPr id="13" name="Footer Placeholder 12"/>
          <p:cNvSpPr>
            <a:spLocks noGrp="1"/>
          </p:cNvSpPr>
          <p:nvPr>
            <p:ph type="ftr" sz="quarter" idx="11"/>
          </p:nvPr>
        </p:nvSpPr>
        <p:spPr>
          <a:xfrm>
            <a:off x="2857500" y="4686300"/>
            <a:ext cx="4229100" cy="273844"/>
          </a:xfrm>
        </p:spPr>
        <p:txBody>
          <a:bodyPr/>
          <a:lstStyle/>
          <a:p>
            <a:r>
              <a:rPr lang="en-US" smtClean="0"/>
              <a:t>Programming in Python                        Unit I</a:t>
            </a:r>
            <a:endParaRPr lang="en-US" dirty="0"/>
          </a:p>
        </p:txBody>
      </p:sp>
      <p:sp>
        <p:nvSpPr>
          <p:cNvPr id="14" name="Subtitle 2"/>
          <p:cNvSpPr txBox="1">
            <a:spLocks/>
          </p:cNvSpPr>
          <p:nvPr/>
        </p:nvSpPr>
        <p:spPr>
          <a:xfrm>
            <a:off x="1257300" y="2857500"/>
            <a:ext cx="3143250" cy="6286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r>
              <a:rPr lang="en-IN" b="1" dirty="0" smtClean="0"/>
              <a:t>GUI Programming </a:t>
            </a:r>
            <a:endParaRPr lang="en-US" dirty="0">
              <a:latin typeface="Times New Roman" pitchFamily="18" charset="0"/>
              <a:cs typeface="Times New Roman" pitchFamily="18" charset="0"/>
            </a:endParaRPr>
          </a:p>
        </p:txBody>
      </p:sp>
      <p:sp>
        <p:nvSpPr>
          <p:cNvPr id="15" name="Subtitle 2"/>
          <p:cNvSpPr txBox="1">
            <a:spLocks/>
          </p:cNvSpPr>
          <p:nvPr/>
        </p:nvSpPr>
        <p:spPr>
          <a:xfrm>
            <a:off x="1257300" y="3657600"/>
            <a:ext cx="3143250" cy="6286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defTabSz="685800">
              <a:spcBef>
                <a:spcPct val="20000"/>
              </a:spcBef>
              <a:defRPr/>
            </a:pPr>
            <a:r>
              <a:rPr lang="en-US" sz="1500" dirty="0">
                <a:solidFill>
                  <a:schemeClr val="tx1"/>
                </a:solidFill>
              </a:rPr>
              <a:t/>
            </a:r>
            <a:br>
              <a:rPr lang="en-US" sz="1500" dirty="0">
                <a:solidFill>
                  <a:schemeClr val="tx1"/>
                </a:solidFill>
              </a:rPr>
            </a:br>
            <a:r>
              <a:rPr lang="en-US" sz="1500" dirty="0">
                <a:solidFill>
                  <a:schemeClr val="tx1"/>
                </a:solidFill>
              </a:rPr>
              <a:t> </a:t>
            </a:r>
            <a:r>
              <a:rPr lang="en-US" b="1" dirty="0">
                <a:solidFill>
                  <a:schemeClr val="tx1"/>
                </a:solidFill>
                <a:latin typeface="Times New Roman" pitchFamily="18" charset="0"/>
                <a:cs typeface="Times New Roman" pitchFamily="18" charset="0"/>
              </a:rPr>
              <a:t>B Tech 1</a:t>
            </a:r>
            <a:r>
              <a:rPr lang="en-US" b="1" baseline="30000" dirty="0">
                <a:solidFill>
                  <a:schemeClr val="tx1"/>
                </a:solidFill>
                <a:latin typeface="Times New Roman" pitchFamily="18" charset="0"/>
                <a:cs typeface="Times New Roman" pitchFamily="18" charset="0"/>
              </a:rPr>
              <a:t>st</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Sem</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26237353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smtClean="0"/>
              <a:t>First, you import the key component, i.e., the </a:t>
            </a:r>
            <a:r>
              <a:rPr lang="en-US" dirty="0" err="1" smtClean="0"/>
              <a:t>Tkinter</a:t>
            </a:r>
            <a:r>
              <a:rPr lang="en-US" dirty="0" smtClean="0"/>
              <a:t> module.</a:t>
            </a:r>
            <a:br>
              <a:rPr lang="en-US" dirty="0" smtClean="0"/>
            </a:br>
            <a:r>
              <a:rPr lang="en-US" dirty="0" smtClean="0"/>
              <a:t/>
            </a:r>
            <a:br>
              <a:rPr lang="en-US" dirty="0" smtClean="0"/>
            </a:br>
            <a:endParaRPr lang="en-US" dirty="0" smtClean="0"/>
          </a:p>
          <a:p>
            <a:r>
              <a:rPr lang="en-US" dirty="0" smtClean="0"/>
              <a:t>As a next step, you initialize the window manager with the </a:t>
            </a:r>
            <a:r>
              <a:rPr lang="en-US" dirty="0" err="1" smtClean="0"/>
              <a:t>tkinter.Tk</a:t>
            </a:r>
            <a:r>
              <a:rPr lang="en-US" dirty="0" smtClean="0"/>
              <a:t>() method and assign it to a variable. This method creates a blank window with close, maximize, and minimize buttons on the top as a usual GUI should have.</a:t>
            </a:r>
            <a:br>
              <a:rPr lang="en-US" dirty="0" smtClean="0"/>
            </a:br>
            <a:r>
              <a:rPr lang="en-US" dirty="0" smtClean="0"/>
              <a:t/>
            </a:r>
            <a:br>
              <a:rPr lang="en-US" dirty="0" smtClean="0"/>
            </a:br>
            <a:endParaRPr lang="en-US" dirty="0" smtClean="0"/>
          </a:p>
          <a:p>
            <a:r>
              <a:rPr lang="en-US" dirty="0" smtClean="0"/>
              <a:t>Then as an optional step, you will Rename the title of the window as you like with </a:t>
            </a:r>
            <a:r>
              <a:rPr lang="en-US" dirty="0" err="1" smtClean="0"/>
              <a:t>window.title</a:t>
            </a:r>
            <a:r>
              <a:rPr lang="en-US" dirty="0" smtClean="0"/>
              <a:t>(</a:t>
            </a:r>
            <a:r>
              <a:rPr lang="en-US" dirty="0" err="1" smtClean="0"/>
              <a:t>title_of_the_window</a:t>
            </a:r>
            <a:r>
              <a:rPr lang="en-US" dirty="0" smtClean="0"/>
              <a:t>).</a:t>
            </a:r>
            <a:br>
              <a:rPr lang="en-US"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8C37E472-B92E-42A2-9383-51E94A6D1629}"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10</a:t>
            </a:fld>
            <a:endParaRPr lang="en-US"/>
          </a:p>
        </p:txBody>
      </p:sp>
      <p:sp>
        <p:nvSpPr>
          <p:cNvPr id="7" name="Title 1"/>
          <p:cNvSpPr txBox="1">
            <a:spLocks noGrp="1"/>
          </p:cNvSpPr>
          <p:nvPr>
            <p:ph type="title"/>
          </p:nvPr>
        </p:nvSpPr>
        <p:spPr>
          <a:xfrm>
            <a:off x="1571604" y="205979"/>
            <a:ext cx="7115196"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l">
              <a:spcBef>
                <a:spcPct val="0"/>
              </a:spcBef>
            </a:pPr>
            <a:r>
              <a:rPr lang="en-US" sz="2400" u="sng" dirty="0" smtClean="0"/>
              <a:t>Flow Diagram for Rendering a Basic GUI</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34785290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smtClean="0"/>
              <a:t>Widgets are similar in spirit to elements in HTML.</a:t>
            </a:r>
          </a:p>
          <a:p>
            <a:pPr algn="just">
              <a:lnSpc>
                <a:spcPct val="150000"/>
              </a:lnSpc>
            </a:pPr>
            <a:r>
              <a:rPr lang="en-US" sz="2000" dirty="0" smtClean="0"/>
              <a:t> You will find different types of widgets for different types of elements in the </a:t>
            </a:r>
            <a:r>
              <a:rPr lang="en-US" sz="2000" dirty="0" err="1" smtClean="0"/>
              <a:t>Tkinter</a:t>
            </a:r>
            <a:r>
              <a:rPr lang="en-US" sz="2000" dirty="0" smtClean="0"/>
              <a:t>.</a:t>
            </a:r>
          </a:p>
          <a:p>
            <a:pPr algn="just">
              <a:lnSpc>
                <a:spcPct val="150000"/>
              </a:lnSpc>
            </a:pPr>
            <a:r>
              <a:rPr lang="en-US" sz="2000" dirty="0" smtClean="0"/>
              <a:t>They are standard GUI elements and provide the user with controls like buttons, text, menus, and text boxes</a:t>
            </a:r>
            <a:endParaRPr lang="en-US" sz="2000" dirty="0"/>
          </a:p>
        </p:txBody>
      </p:sp>
      <p:sp>
        <p:nvSpPr>
          <p:cNvPr id="4" name="Date Placeholder 3"/>
          <p:cNvSpPr>
            <a:spLocks noGrp="1"/>
          </p:cNvSpPr>
          <p:nvPr>
            <p:ph type="dt" sz="half" idx="10"/>
          </p:nvPr>
        </p:nvSpPr>
        <p:spPr/>
        <p:txBody>
          <a:bodyPr/>
          <a:lstStyle/>
          <a:p>
            <a:fld id="{1BB53031-1628-4682-8A8E-E78468D8E439}"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11</a:t>
            </a:fld>
            <a:endParaRPr lang="en-US"/>
          </a:p>
        </p:txBody>
      </p:sp>
      <p:sp>
        <p:nvSpPr>
          <p:cNvPr id="7" name="Title 1"/>
          <p:cNvSpPr txBox="1">
            <a:spLocks noGrp="1"/>
          </p:cNvSpPr>
          <p:nvPr>
            <p:ph type="title"/>
          </p:nvPr>
        </p:nvSpPr>
        <p:spPr>
          <a:xfrm>
            <a:off x="1714480" y="214296"/>
            <a:ext cx="6943716"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400" dirty="0" smtClean="0"/>
              <a:t>Widgets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13179078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Button widget has a property for switching on/off. When a user clicks the button, an event is triggered in the </a:t>
            </a:r>
            <a:r>
              <a:rPr lang="en-US" sz="2000" dirty="0" err="1" smtClean="0"/>
              <a:t>Tkinter</a:t>
            </a:r>
            <a:r>
              <a:rPr lang="en-US" sz="2000" dirty="0" smtClean="0"/>
              <a:t>.</a:t>
            </a:r>
          </a:p>
          <a:p>
            <a:pPr>
              <a:lnSpc>
                <a:spcPct val="150000"/>
              </a:lnSpc>
            </a:pPr>
            <a:r>
              <a:rPr lang="en-US" sz="2000" dirty="0" smtClean="0"/>
              <a:t>Syntax: </a:t>
            </a:r>
            <a:r>
              <a:rPr lang="en-US" sz="2000" b="1" dirty="0" err="1" smtClean="0"/>
              <a:t>button_widget</a:t>
            </a:r>
            <a:r>
              <a:rPr lang="en-US" sz="2000" b="1" dirty="0" smtClean="0"/>
              <a:t> = </a:t>
            </a:r>
            <a:r>
              <a:rPr lang="en-US" sz="2000" b="1" dirty="0" err="1" smtClean="0"/>
              <a:t>tk.Button</a:t>
            </a:r>
            <a:r>
              <a:rPr lang="en-US" sz="2000" b="1" dirty="0" smtClean="0"/>
              <a:t>(widget, option=placeholder)</a:t>
            </a:r>
            <a:r>
              <a:rPr lang="en-US" sz="2000" dirty="0" smtClean="0"/>
              <a:t> where widget is the argument for the parent window/frame while option is a placeholder that can have various values like foreground &amp; background color, font, command (for function call), image, height, and width of button.</a:t>
            </a:r>
          </a:p>
          <a:p>
            <a:endParaRPr lang="en-US" dirty="0" smtClean="0"/>
          </a:p>
          <a:p>
            <a:endParaRPr lang="en-US" dirty="0"/>
          </a:p>
        </p:txBody>
      </p:sp>
      <p:sp>
        <p:nvSpPr>
          <p:cNvPr id="4" name="Date Placeholder 3"/>
          <p:cNvSpPr>
            <a:spLocks noGrp="1"/>
          </p:cNvSpPr>
          <p:nvPr>
            <p:ph type="dt" sz="half" idx="10"/>
          </p:nvPr>
        </p:nvSpPr>
        <p:spPr/>
        <p:txBody>
          <a:bodyPr/>
          <a:lstStyle/>
          <a:p>
            <a:fld id="{6001F9D5-737B-46DF-A216-36488DA87EFE}" type="datetime1">
              <a:rPr lang="en-US" smtClean="0"/>
              <a:t>4/10/2023</a:t>
            </a:fld>
            <a:endParaRPr lang="en-US"/>
          </a:p>
        </p:txBody>
      </p:sp>
      <p:sp>
        <p:nvSpPr>
          <p:cNvPr id="5" name="Footer Placeholder 4"/>
          <p:cNvSpPr>
            <a:spLocks noGrp="1"/>
          </p:cNvSpPr>
          <p:nvPr>
            <p:ph type="ftr" sz="quarter" idx="11"/>
          </p:nvPr>
        </p:nvSpPr>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12</a:t>
            </a:fld>
            <a:endParaRPr lang="en-US"/>
          </a:p>
        </p:txBody>
      </p:sp>
      <p:sp>
        <p:nvSpPr>
          <p:cNvPr id="8" name="Title 1"/>
          <p:cNvSpPr txBox="1">
            <a:spLocks noGrp="1"/>
          </p:cNvSpPr>
          <p:nvPr>
            <p:ph type="title"/>
          </p:nvPr>
        </p:nvSpPr>
        <p:spPr>
          <a:xfrm>
            <a:off x="1714480" y="205979"/>
            <a:ext cx="6972320"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800" dirty="0" smtClean="0"/>
              <a:t>Button</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348500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a:lnSpc>
                <a:spcPct val="170000"/>
              </a:lnSpc>
            </a:pPr>
            <a:r>
              <a:rPr lang="en-US" sz="8000" dirty="0" smtClean="0"/>
              <a:t>Canvas is used to draw shapes in your GUI and supports various drawing methods.</a:t>
            </a:r>
          </a:p>
          <a:p>
            <a:pPr>
              <a:lnSpc>
                <a:spcPct val="170000"/>
              </a:lnSpc>
            </a:pPr>
            <a:r>
              <a:rPr lang="en-US" sz="8000" dirty="0" smtClean="0"/>
              <a:t>Syntax: </a:t>
            </a:r>
            <a:r>
              <a:rPr lang="en-US" sz="8000" b="1" dirty="0" err="1" smtClean="0"/>
              <a:t>canvas_widget</a:t>
            </a:r>
            <a:r>
              <a:rPr lang="en-US" sz="8000" b="1" dirty="0" smtClean="0"/>
              <a:t> = </a:t>
            </a:r>
            <a:r>
              <a:rPr lang="en-US" sz="8000" b="1" dirty="0" err="1" smtClean="0"/>
              <a:t>tk.Canvas</a:t>
            </a:r>
            <a:r>
              <a:rPr lang="en-US" sz="8000" b="1" dirty="0" smtClean="0"/>
              <a:t>(widget, option=placeholder)</a:t>
            </a:r>
            <a:r>
              <a:rPr lang="en-US" sz="8000" dirty="0" smtClean="0"/>
              <a:t> where widget is the parameter for the parent window/frame while option is a placeholder that can have various values like border-width, background color, height and width of widget.</a:t>
            </a:r>
            <a:r>
              <a:rPr lang="en-US" sz="4900" dirty="0" smtClean="0"/>
              <a:t/>
            </a:r>
            <a:br>
              <a:rPr lang="en-US" sz="4900"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F22C5C0E-8712-49C3-B6C0-4A0324B7BC5C}"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13</a:t>
            </a:fld>
            <a:endParaRPr lang="en-US"/>
          </a:p>
        </p:txBody>
      </p:sp>
      <p:sp>
        <p:nvSpPr>
          <p:cNvPr id="7" name="Title 1"/>
          <p:cNvSpPr txBox="1">
            <a:spLocks noGrp="1"/>
          </p:cNvSpPr>
          <p:nvPr>
            <p:ph type="title"/>
          </p:nvPr>
        </p:nvSpPr>
        <p:spPr>
          <a:xfrm>
            <a:off x="1857356" y="205979"/>
            <a:ext cx="6829444"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3200" dirty="0" smtClean="0"/>
              <a:t>Canvas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27949479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lnSpc>
                <a:spcPct val="150000"/>
              </a:lnSpc>
            </a:pPr>
            <a:r>
              <a:rPr lang="en-US" sz="2600" dirty="0" err="1" smtClean="0"/>
              <a:t>Checkbutton</a:t>
            </a:r>
            <a:r>
              <a:rPr lang="en-US" sz="2600" dirty="0" smtClean="0"/>
              <a:t> records on-off or true-false state. It lets you can select more than one option at a time and even leave it unchecked.</a:t>
            </a:r>
          </a:p>
          <a:p>
            <a:pPr>
              <a:lnSpc>
                <a:spcPct val="150000"/>
              </a:lnSpc>
            </a:pPr>
            <a:r>
              <a:rPr lang="en-US" sz="2600" dirty="0" smtClean="0"/>
              <a:t>Syntax: </a:t>
            </a:r>
            <a:r>
              <a:rPr lang="en-US" sz="2600" b="1" dirty="0" err="1" smtClean="0"/>
              <a:t>checkbutton_widget</a:t>
            </a:r>
            <a:r>
              <a:rPr lang="en-US" sz="2600" b="1" dirty="0" smtClean="0"/>
              <a:t> = </a:t>
            </a:r>
            <a:r>
              <a:rPr lang="en-US" sz="2600" b="1" dirty="0" err="1" smtClean="0"/>
              <a:t>tk.CheckButton</a:t>
            </a:r>
            <a:r>
              <a:rPr lang="en-US" sz="2600" b="1" dirty="0" smtClean="0"/>
              <a:t>(widget, option=placeholder)</a:t>
            </a:r>
            <a:r>
              <a:rPr lang="en-US" sz="2600" dirty="0" smtClean="0"/>
              <a:t> where widget is the parameter for the parent window/frame while option is a placeholder that can have various values like title, text, background &amp; foreground color while widget is under the cursor, font, image, etc.</a:t>
            </a:r>
          </a:p>
          <a:p>
            <a:endParaRPr lang="en-US" dirty="0" smtClean="0"/>
          </a:p>
          <a:p>
            <a:endParaRPr lang="en-US" dirty="0"/>
          </a:p>
        </p:txBody>
      </p:sp>
      <p:sp>
        <p:nvSpPr>
          <p:cNvPr id="4" name="Date Placeholder 3"/>
          <p:cNvSpPr>
            <a:spLocks noGrp="1"/>
          </p:cNvSpPr>
          <p:nvPr>
            <p:ph type="dt" sz="half" idx="10"/>
          </p:nvPr>
        </p:nvSpPr>
        <p:spPr/>
        <p:txBody>
          <a:bodyPr/>
          <a:lstStyle/>
          <a:p>
            <a:fld id="{21D9E529-9E98-4D59-B22D-C46B555E9DB1}"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14</a:t>
            </a:fld>
            <a:endParaRPr lang="en-US"/>
          </a:p>
        </p:txBody>
      </p:sp>
      <p:sp>
        <p:nvSpPr>
          <p:cNvPr id="7" name="Title 1"/>
          <p:cNvSpPr txBox="1">
            <a:spLocks noGrp="1"/>
          </p:cNvSpPr>
          <p:nvPr>
            <p:ph type="title"/>
          </p:nvPr>
        </p:nvSpPr>
        <p:spPr>
          <a:xfrm>
            <a:off x="1643042" y="214296"/>
            <a:ext cx="7158030"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400" b="1" dirty="0" err="1" smtClean="0"/>
              <a:t>Checkbutton</a:t>
            </a:r>
            <a:r>
              <a:rPr lang="en-US" sz="2400" dirty="0" smtClean="0"/>
              <a: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3825067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Entry widget is used to create input fields or to get input text from the user within the GUI.</a:t>
            </a:r>
          </a:p>
          <a:p>
            <a:pPr>
              <a:lnSpc>
                <a:spcPct val="150000"/>
              </a:lnSpc>
            </a:pPr>
            <a:r>
              <a:rPr lang="en-US" sz="2000" dirty="0" smtClean="0"/>
              <a:t>Syntax: </a:t>
            </a:r>
            <a:r>
              <a:rPr lang="en-US" sz="2000" b="1" dirty="0" err="1" smtClean="0"/>
              <a:t>entry_widget</a:t>
            </a:r>
            <a:r>
              <a:rPr lang="en-US" sz="2000" b="1" dirty="0" smtClean="0"/>
              <a:t> = </a:t>
            </a:r>
            <a:r>
              <a:rPr lang="en-US" sz="2000" b="1" dirty="0" err="1" smtClean="0"/>
              <a:t>tk.Entry</a:t>
            </a:r>
            <a:r>
              <a:rPr lang="en-US" sz="2000" b="1" dirty="0" smtClean="0"/>
              <a:t>(widget, option=placeholder)</a:t>
            </a:r>
            <a:r>
              <a:rPr lang="en-US" sz="2000" dirty="0" smtClean="0"/>
              <a:t> where widget is the parameter for the parent window/frame while option is a placeholder that can have various values like border-width, background color, width &amp; height of button etc.</a:t>
            </a:r>
          </a:p>
          <a:p>
            <a:endParaRPr lang="en-US" sz="2000" dirty="0"/>
          </a:p>
        </p:txBody>
      </p:sp>
      <p:sp>
        <p:nvSpPr>
          <p:cNvPr id="4" name="Date Placeholder 3"/>
          <p:cNvSpPr>
            <a:spLocks noGrp="1"/>
          </p:cNvSpPr>
          <p:nvPr>
            <p:ph type="dt" sz="half" idx="10"/>
          </p:nvPr>
        </p:nvSpPr>
        <p:spPr/>
        <p:txBody>
          <a:bodyPr/>
          <a:lstStyle/>
          <a:p>
            <a:fld id="{6EBB6EEF-48D1-41E4-8E07-969B51CD33E9}"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15</a:t>
            </a:fld>
            <a:endParaRPr lang="en-US"/>
          </a:p>
        </p:txBody>
      </p:sp>
      <p:sp>
        <p:nvSpPr>
          <p:cNvPr id="7" name="Title 1"/>
          <p:cNvSpPr txBox="1">
            <a:spLocks noGrp="1"/>
          </p:cNvSpPr>
          <p:nvPr>
            <p:ph type="title"/>
          </p:nvPr>
        </p:nvSpPr>
        <p:spPr>
          <a:xfrm>
            <a:off x="1643042" y="205979"/>
            <a:ext cx="7043758"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400" b="1" dirty="0" smtClean="0"/>
              <a:t>Entry</a:t>
            </a:r>
            <a:endParaRPr kumimoji="0" lang="en-US" sz="2400" b="1" i="0"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14906135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Frame is used as containers in the </a:t>
            </a:r>
            <a:r>
              <a:rPr lang="en-US" sz="2000" dirty="0" err="1" smtClean="0"/>
              <a:t>Tkinter</a:t>
            </a:r>
            <a:r>
              <a:rPr lang="en-US" sz="2000" dirty="0" smtClean="0"/>
              <a:t> for grouping and adequately organizing the widgets.</a:t>
            </a:r>
          </a:p>
          <a:p>
            <a:pPr>
              <a:lnSpc>
                <a:spcPct val="150000"/>
              </a:lnSpc>
            </a:pPr>
            <a:r>
              <a:rPr lang="en-US" sz="2000" dirty="0" smtClean="0"/>
              <a:t>Syntax: </a:t>
            </a:r>
            <a:r>
              <a:rPr lang="en-US" sz="2000" b="1" dirty="0" err="1" smtClean="0"/>
              <a:t>frame_widget</a:t>
            </a:r>
            <a:r>
              <a:rPr lang="en-US" sz="2000" b="1" dirty="0" smtClean="0"/>
              <a:t> = </a:t>
            </a:r>
            <a:r>
              <a:rPr lang="en-US" sz="2000" b="1" dirty="0" err="1" smtClean="0"/>
              <a:t>tk.Frame</a:t>
            </a:r>
            <a:r>
              <a:rPr lang="en-US" sz="2000" b="1" dirty="0" smtClean="0"/>
              <a:t>(widget, option=placeholder)</a:t>
            </a:r>
            <a:r>
              <a:rPr lang="en-US" sz="2000" dirty="0" smtClean="0"/>
              <a:t> where widget is the parameter for the parent window/frame while option is a placeholder that can have various values like border-width, height &amp; width of widget, </a:t>
            </a:r>
            <a:r>
              <a:rPr lang="en-US" sz="2000" dirty="0" err="1" smtClean="0"/>
              <a:t>highlightcolor</a:t>
            </a:r>
            <a:r>
              <a:rPr lang="en-US" sz="2000" dirty="0" smtClean="0"/>
              <a:t> (color when widget has to be focused).</a:t>
            </a:r>
          </a:p>
          <a:p>
            <a:endParaRPr lang="en-US" dirty="0"/>
          </a:p>
        </p:txBody>
      </p:sp>
      <p:sp>
        <p:nvSpPr>
          <p:cNvPr id="4" name="Date Placeholder 3"/>
          <p:cNvSpPr>
            <a:spLocks noGrp="1"/>
          </p:cNvSpPr>
          <p:nvPr>
            <p:ph type="dt" sz="half" idx="10"/>
          </p:nvPr>
        </p:nvSpPr>
        <p:spPr/>
        <p:txBody>
          <a:bodyPr/>
          <a:lstStyle/>
          <a:p>
            <a:fld id="{617F1FDE-4B1D-448E-B73D-6B7B75E808CB}"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16</a:t>
            </a:fld>
            <a:endParaRPr lang="en-US"/>
          </a:p>
        </p:txBody>
      </p:sp>
      <p:sp>
        <p:nvSpPr>
          <p:cNvPr id="7" name="Title 1"/>
          <p:cNvSpPr txBox="1">
            <a:spLocks noGrp="1"/>
          </p:cNvSpPr>
          <p:nvPr>
            <p:ph type="title"/>
          </p:nvPr>
        </p:nvSpPr>
        <p:spPr>
          <a:xfrm>
            <a:off x="1571604" y="214296"/>
            <a:ext cx="7043758"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dirty="0" smtClean="0"/>
              <a:t>Frame</a:t>
            </a:r>
            <a:endParaRPr kumimoji="0" lang="en-US" sz="2800" b="0" i="0"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14282" y="142858"/>
            <a:ext cx="1304956" cy="857256"/>
          </a:xfrm>
          <a:prstGeom prst="rect">
            <a:avLst/>
          </a:prstGeom>
          <a:noFill/>
        </p:spPr>
      </p:pic>
    </p:spTree>
    <p:extLst>
      <p:ext uri="{BB962C8B-B14F-4D97-AF65-F5344CB8AC3E}">
        <p14:creationId xmlns:p14="http://schemas.microsoft.com/office/powerpoint/2010/main" val="21962746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t>Label is used to create a single line widgets like text, images, etc.</a:t>
            </a:r>
            <a:br>
              <a:rPr lang="en-US" sz="2000" dirty="0" smtClean="0"/>
            </a:br>
            <a:endParaRPr lang="en-US" sz="2000" dirty="0" smtClean="0"/>
          </a:p>
          <a:p>
            <a:r>
              <a:rPr lang="en-US" sz="2000" dirty="0" smtClean="0"/>
              <a:t>Syntax: </a:t>
            </a:r>
            <a:r>
              <a:rPr lang="en-US" sz="2000" b="1" dirty="0" err="1" smtClean="0"/>
              <a:t>label_widget</a:t>
            </a:r>
            <a:r>
              <a:rPr lang="en-US" sz="2000" b="1" dirty="0" smtClean="0"/>
              <a:t> = </a:t>
            </a:r>
            <a:r>
              <a:rPr lang="en-US" sz="2000" b="1" dirty="0" err="1" smtClean="0"/>
              <a:t>tk.Label</a:t>
            </a:r>
            <a:r>
              <a:rPr lang="en-US" sz="2000" b="1" dirty="0" smtClean="0"/>
              <a:t>(widget, option=placeholder)</a:t>
            </a:r>
            <a:r>
              <a:rPr lang="en-US" sz="2000" dirty="0" smtClean="0"/>
              <a:t> where widget is the parameter for the parent window/frame while option is a placeholder that can have various values like the font of a button, background color, image, width, and height of button.</a:t>
            </a:r>
          </a:p>
          <a:p>
            <a:endParaRPr lang="en-US" dirty="0"/>
          </a:p>
        </p:txBody>
      </p:sp>
      <p:sp>
        <p:nvSpPr>
          <p:cNvPr id="4" name="Date Placeholder 3"/>
          <p:cNvSpPr>
            <a:spLocks noGrp="1"/>
          </p:cNvSpPr>
          <p:nvPr>
            <p:ph type="dt" sz="half" idx="10"/>
          </p:nvPr>
        </p:nvSpPr>
        <p:spPr/>
        <p:txBody>
          <a:bodyPr/>
          <a:lstStyle/>
          <a:p>
            <a:fld id="{80C9A8C1-67F3-4FDA-BF6A-3F1D031F08C5}"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17</a:t>
            </a:fld>
            <a:endParaRPr lang="en-US"/>
          </a:p>
        </p:txBody>
      </p:sp>
      <p:sp>
        <p:nvSpPr>
          <p:cNvPr id="7" name="Title 1"/>
          <p:cNvSpPr txBox="1">
            <a:spLocks noGrp="1"/>
          </p:cNvSpPr>
          <p:nvPr>
            <p:ph type="title"/>
          </p:nvPr>
        </p:nvSpPr>
        <p:spPr>
          <a:xfrm>
            <a:off x="1571604" y="214296"/>
            <a:ext cx="7115196"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800" dirty="0" smtClean="0"/>
              <a:t>Label</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1963641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09AE36-404D-4758-B6BA-77C08B41813F}" type="datetime1">
              <a:rPr lang="en-US" smtClean="0"/>
              <a:t>4/10/2023</a:t>
            </a:fld>
            <a:endParaRPr lang="en-US"/>
          </a:p>
        </p:txBody>
      </p:sp>
      <p:sp>
        <p:nvSpPr>
          <p:cNvPr id="5" name="Footer Placeholder 4"/>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18</a:t>
            </a:fld>
            <a:endParaRPr lang="en-US"/>
          </a:p>
        </p:txBody>
      </p:sp>
      <p:sp>
        <p:nvSpPr>
          <p:cNvPr id="7" name="Title 1"/>
          <p:cNvSpPr txBox="1">
            <a:spLocks/>
          </p:cNvSpPr>
          <p:nvPr/>
        </p:nvSpPr>
        <p:spPr>
          <a:xfrm>
            <a:off x="1428728" y="214296"/>
            <a:ext cx="7215238"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spcBef>
                <a:spcPct val="0"/>
              </a:spcBef>
            </a:pPr>
            <a:r>
              <a:rPr lang="en-US" sz="2400" dirty="0" err="1" smtClean="0"/>
              <a:t>Tkinter</a:t>
            </a:r>
            <a:r>
              <a:rPr lang="en-US" sz="2400" dirty="0" smtClean="0"/>
              <a:t> provides you with three main geometry manager classes</a:t>
            </a:r>
            <a:r>
              <a:rPr lang="en-US" sz="2800" dirty="0" smtClean="0"/>
              <a:t>:</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
        <p:nvSpPr>
          <p:cNvPr id="9" name="Content Placeholder 8"/>
          <p:cNvSpPr>
            <a:spLocks noGrp="1"/>
          </p:cNvSpPr>
          <p:nvPr>
            <p:ph idx="1"/>
          </p:nvPr>
        </p:nvSpPr>
        <p:spPr/>
        <p:txBody>
          <a:bodyPr>
            <a:normAutofit fontScale="55000" lnSpcReduction="20000"/>
          </a:bodyPr>
          <a:lstStyle/>
          <a:p>
            <a:pPr>
              <a:lnSpc>
                <a:spcPct val="170000"/>
              </a:lnSpc>
            </a:pPr>
            <a:r>
              <a:rPr lang="en-US" sz="3300" b="1" dirty="0" smtClean="0"/>
              <a:t>pack()</a:t>
            </a:r>
            <a:r>
              <a:rPr lang="en-US" sz="3300" dirty="0" smtClean="0"/>
              <a:t>: It organizes the widgets in a block manner, and the complete available width is occupied by it. It's a conventional method to show the widgets in the window.</a:t>
            </a:r>
          </a:p>
          <a:p>
            <a:pPr>
              <a:lnSpc>
                <a:spcPct val="170000"/>
              </a:lnSpc>
            </a:pPr>
            <a:r>
              <a:rPr lang="en-US" sz="3300" b="1" dirty="0" smtClean="0"/>
              <a:t>grid():</a:t>
            </a:r>
            <a:r>
              <a:rPr lang="en-US" sz="3300" dirty="0" smtClean="0"/>
              <a:t> It organizes the widgets in a table-like structure. You will learn about it in detail later in this tutorial.</a:t>
            </a:r>
          </a:p>
          <a:p>
            <a:pPr>
              <a:lnSpc>
                <a:spcPct val="170000"/>
              </a:lnSpc>
            </a:pPr>
            <a:r>
              <a:rPr lang="en-US" sz="3300" b="1" dirty="0" smtClean="0"/>
              <a:t>place()</a:t>
            </a:r>
            <a:r>
              <a:rPr lang="en-US" sz="3300" dirty="0" smtClean="0"/>
              <a:t>: Its purpose is to place the widgets at a specific position as instructed by the user in the parent widget.</a:t>
            </a:r>
          </a:p>
          <a:p>
            <a:endParaRPr lang="en-US" dirty="0"/>
          </a:p>
        </p:txBody>
      </p:sp>
    </p:spTree>
    <p:extLst>
      <p:ext uri="{BB962C8B-B14F-4D97-AF65-F5344CB8AC3E}">
        <p14:creationId xmlns:p14="http://schemas.microsoft.com/office/powerpoint/2010/main" val="22571679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3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3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3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857250"/>
          </a:xfrm>
        </p:spPr>
        <p:style>
          <a:lnRef idx="1">
            <a:schemeClr val="accent5"/>
          </a:lnRef>
          <a:fillRef idx="2">
            <a:schemeClr val="accent5"/>
          </a:fillRef>
          <a:effectRef idx="1">
            <a:schemeClr val="accent5"/>
          </a:effectRef>
          <a:fontRef idx="minor">
            <a:schemeClr val="dk1"/>
          </a:fontRef>
        </p:style>
        <p:txBody>
          <a:bodyPr>
            <a:noAutofit/>
          </a:bodyPr>
          <a:lstStyle/>
          <a:p>
            <a:pPr algn="l"/>
            <a:r>
              <a:rPr lang="en-US" sz="3200" b="1" dirty="0" smtClean="0"/>
              <a:t> </a:t>
            </a:r>
            <a:r>
              <a:rPr lang="en-US" sz="2400" b="1" dirty="0" smtClean="0"/>
              <a:t>Create First GUI Application using Python-</a:t>
            </a:r>
            <a:r>
              <a:rPr lang="en-US" sz="2400" b="1" dirty="0" err="1" smtClean="0"/>
              <a:t>Tkinter</a:t>
            </a:r>
            <a:endParaRPr lang="en-US" sz="2400" dirty="0"/>
          </a:p>
        </p:txBody>
      </p:sp>
      <p:sp>
        <p:nvSpPr>
          <p:cNvPr id="9" name="Date Placeholder 8"/>
          <p:cNvSpPr>
            <a:spLocks noGrp="1"/>
          </p:cNvSpPr>
          <p:nvPr>
            <p:ph type="dt" sz="half" idx="10"/>
          </p:nvPr>
        </p:nvSpPr>
        <p:spPr/>
        <p:txBody>
          <a:bodyPr/>
          <a:lstStyle/>
          <a:p>
            <a:fld id="{B7767D5E-9E9E-486D-845C-AB6B186829AA}"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19</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14296"/>
            <a:ext cx="1447800" cy="755748"/>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1" name="Picture 3"/>
          <p:cNvPicPr>
            <a:picLocks noGrp="1" noChangeAspect="1" noChangeArrowheads="1"/>
          </p:cNvPicPr>
          <p:nvPr>
            <p:ph idx="1"/>
          </p:nvPr>
        </p:nvPicPr>
        <p:blipFill>
          <a:blip r:embed="rId5"/>
          <a:srcRect l="10436" t="34093" r="67757" b="26447"/>
          <a:stretch>
            <a:fillRect/>
          </a:stretch>
        </p:blipFill>
        <p:spPr bwMode="auto">
          <a:xfrm>
            <a:off x="931837" y="1293004"/>
            <a:ext cx="3571900" cy="3268289"/>
          </a:xfrm>
          <a:prstGeom prst="rect">
            <a:avLst/>
          </a:prstGeom>
          <a:noFill/>
          <a:ln w="9525">
            <a:noFill/>
            <a:miter lim="800000"/>
            <a:headEnd/>
            <a:tailEnd/>
          </a:ln>
          <a:effectLst/>
        </p:spPr>
      </p:pic>
      <p:pic>
        <p:nvPicPr>
          <p:cNvPr id="12" name="Picture 4" descr="https://media.geeksforgeeks.org/wp-content/uploads/20200522113658/1-300x197.png"/>
          <p:cNvPicPr>
            <a:picLocks noChangeAspect="1" noChangeArrowheads="1"/>
          </p:cNvPicPr>
          <p:nvPr/>
        </p:nvPicPr>
        <p:blipFill>
          <a:blip r:embed="rId6"/>
          <a:srcRect/>
          <a:stretch>
            <a:fillRect/>
          </a:stretch>
        </p:blipFill>
        <p:spPr bwMode="auto">
          <a:xfrm>
            <a:off x="5572132" y="1660916"/>
            <a:ext cx="2857500" cy="2532467"/>
          </a:xfrm>
          <a:prstGeom prst="rect">
            <a:avLst/>
          </a:prstGeom>
          <a:noFill/>
        </p:spPr>
      </p:pic>
    </p:spTree>
    <p:extLst>
      <p:ext uri="{BB962C8B-B14F-4D97-AF65-F5344CB8AC3E}">
        <p14:creationId xmlns:p14="http://schemas.microsoft.com/office/powerpoint/2010/main" val="41257280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6992"/>
            <a:ext cx="8229600" cy="376238"/>
          </a:xfrm>
        </p:spPr>
        <p:txBody>
          <a:bodyPr>
            <a:noAutofit/>
          </a:bodyPr>
          <a:lstStyle/>
          <a:p>
            <a:r>
              <a:rPr lang="en-US" sz="3200" dirty="0" smtClean="0">
                <a:solidFill>
                  <a:srgbClr val="FF0000"/>
                </a:solidFill>
              </a:rPr>
              <a:t>SYLLABUS</a:t>
            </a:r>
            <a:endParaRPr lang="en-US" sz="3200" dirty="0">
              <a:solidFill>
                <a:srgbClr val="0070C0"/>
              </a:solidFill>
            </a:endParaRPr>
          </a:p>
        </p:txBody>
      </p:sp>
      <p:sp>
        <p:nvSpPr>
          <p:cNvPr id="3" name="Content Placeholder 2"/>
          <p:cNvSpPr>
            <a:spLocks noGrp="1"/>
          </p:cNvSpPr>
          <p:nvPr>
            <p:ph idx="1"/>
          </p:nvPr>
        </p:nvSpPr>
        <p:spPr/>
        <p:txBody>
          <a:bodyPr>
            <a:normAutofit fontScale="92500" lnSpcReduction="10000"/>
          </a:bodyPr>
          <a:lstStyle/>
          <a:p>
            <a:r>
              <a:rPr lang="en-US" sz="2400" dirty="0" err="1" smtClean="0"/>
              <a:t>Ipy</a:t>
            </a:r>
            <a:r>
              <a:rPr lang="en-US" sz="2400" dirty="0" smtClean="0"/>
              <a:t> widgets Package</a:t>
            </a:r>
          </a:p>
          <a:p>
            <a:r>
              <a:rPr lang="en-US" sz="2400" dirty="0" smtClean="0"/>
              <a:t>Numeric Widgets</a:t>
            </a:r>
          </a:p>
          <a:p>
            <a:r>
              <a:rPr lang="en-US" sz="2400" dirty="0" smtClean="0"/>
              <a:t>Boolean Widgets</a:t>
            </a:r>
          </a:p>
          <a:p>
            <a:r>
              <a:rPr lang="en-US" sz="2400" dirty="0" smtClean="0"/>
              <a:t>Selection Widgets </a:t>
            </a:r>
          </a:p>
          <a:p>
            <a:r>
              <a:rPr lang="en-US" sz="2400" dirty="0" smtClean="0"/>
              <a:t>String Widgets</a:t>
            </a:r>
          </a:p>
          <a:p>
            <a:r>
              <a:rPr lang="en-US" sz="2400" dirty="0" smtClean="0"/>
              <a:t>Date Picker</a:t>
            </a:r>
          </a:p>
          <a:p>
            <a:r>
              <a:rPr lang="en-US" sz="2400" dirty="0" smtClean="0"/>
              <a:t>Color Picker </a:t>
            </a:r>
          </a:p>
          <a:p>
            <a:r>
              <a:rPr lang="en-US" sz="2400" dirty="0" smtClean="0"/>
              <a:t>Container Widgets </a:t>
            </a:r>
          </a:p>
          <a:p>
            <a:r>
              <a:rPr lang="en-US" sz="2400" dirty="0" smtClean="0"/>
              <a:t>Creating a GUI Application </a:t>
            </a:r>
          </a:p>
          <a:p>
            <a:endParaRPr lang="en-US" sz="2400" dirty="0" smtClean="0"/>
          </a:p>
          <a:p>
            <a:pPr>
              <a:buNone/>
            </a:pPr>
            <a:endParaRPr lang="en-US" sz="2400" dirty="0" smtClean="0"/>
          </a:p>
          <a:p>
            <a:endParaRPr lang="en-US" dirty="0"/>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smtClean="0">
                <a:solidFill>
                  <a:schemeClr val="tx1"/>
                </a:solidFill>
              </a:rPr>
              <a:t>(</a:t>
            </a:r>
            <a:r>
              <a:rPr lang="en-IN" sz="2800" b="1" dirty="0" smtClean="0"/>
              <a:t>GUI Programming</a:t>
            </a:r>
            <a:r>
              <a:rPr lang="en-US" sz="2800" dirty="0" smtClean="0">
                <a:solidFill>
                  <a:schemeClr val="tx1"/>
                </a:solidFill>
              </a:rPr>
              <a:t>)</a:t>
            </a:r>
            <a:endParaRPr lang="en-US" b="1" dirty="0">
              <a:solidFill>
                <a:schemeClr val="tx1"/>
              </a:solidFill>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1D4BC2D3-BCCD-4876-BE75-1322C7854106}"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20712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38"/>
            <a:ext cx="8229600" cy="1464479"/>
          </a:xfrm>
        </p:spPr>
        <p:txBody>
          <a:bodyPr>
            <a:noAutofit/>
          </a:bodyPr>
          <a:lstStyle/>
          <a:p>
            <a:pPr algn="just"/>
            <a:r>
              <a:rPr lang="en-US" sz="1800" b="1" dirty="0" smtClean="0">
                <a:latin typeface="Times New Roman" pitchFamily="18" charset="0"/>
                <a:cs typeface="Times New Roman" pitchFamily="18" charset="0"/>
              </a:rPr>
              <a:t>4.</a:t>
            </a:r>
            <a:r>
              <a:rPr lang="en-US" sz="1800" dirty="0" smtClean="0">
                <a:latin typeface="Times New Roman" pitchFamily="18" charset="0"/>
                <a:cs typeface="Times New Roman" pitchFamily="18" charset="0"/>
              </a:rPr>
              <a:t> We’ll add a label using the Label Class and change its text configuration as desired.  The </a:t>
            </a:r>
            <a:r>
              <a:rPr lang="en-US" sz="1800" b="1" dirty="0" smtClean="0">
                <a:latin typeface="Times New Roman" pitchFamily="18" charset="0"/>
                <a:cs typeface="Times New Roman" pitchFamily="18" charset="0"/>
              </a:rPr>
              <a:t>grid()</a:t>
            </a:r>
            <a:r>
              <a:rPr lang="en-US" sz="1800" dirty="0" smtClean="0">
                <a:latin typeface="Times New Roman" pitchFamily="18" charset="0"/>
                <a:cs typeface="Times New Roman" pitchFamily="18" charset="0"/>
              </a:rPr>
              <a:t> function is a geometry manager which keeps the label in the desired location inside the window. If no parameters are mentioned by default it will place it in the empty cell; that is 0,0 as that is the first location.</a:t>
            </a:r>
            <a:br>
              <a:rPr lang="en-US" sz="1800" dirty="0" smtClean="0">
                <a:latin typeface="Times New Roman" pitchFamily="18" charset="0"/>
                <a:cs typeface="Times New Roman" pitchFamily="18" charset="0"/>
              </a:rPr>
            </a:br>
            <a:endParaRPr lang="en-US" sz="1800" dirty="0"/>
          </a:p>
        </p:txBody>
      </p:sp>
      <p:pic>
        <p:nvPicPr>
          <p:cNvPr id="1028" name="Picture 4" descr="C:\Users\isha sood\OneDrive\Pictures\Screenshots\2021-03-01 (1).png"/>
          <p:cNvPicPr>
            <a:picLocks noChangeAspect="1" noChangeArrowheads="1"/>
          </p:cNvPicPr>
          <p:nvPr/>
        </p:nvPicPr>
        <p:blipFill>
          <a:blip r:embed="rId2"/>
          <a:srcRect l="21875" t="50769" r="56250" b="29231"/>
          <a:stretch>
            <a:fillRect/>
          </a:stretch>
        </p:blipFill>
        <p:spPr bwMode="auto">
          <a:xfrm>
            <a:off x="5786446" y="2250279"/>
            <a:ext cx="3071834" cy="2089562"/>
          </a:xfrm>
          <a:prstGeom prst="rect">
            <a:avLst/>
          </a:prstGeom>
          <a:noFill/>
        </p:spPr>
      </p:pic>
      <p:sp>
        <p:nvSpPr>
          <p:cNvPr id="8" name="TextBox 7"/>
          <p:cNvSpPr txBox="1"/>
          <p:nvPr/>
        </p:nvSpPr>
        <p:spPr>
          <a:xfrm>
            <a:off x="6215074" y="1768072"/>
            <a:ext cx="2000264" cy="369332"/>
          </a:xfrm>
          <a:prstGeom prst="rect">
            <a:avLst/>
          </a:prstGeom>
          <a:noFill/>
        </p:spPr>
        <p:txBody>
          <a:bodyPr wrap="square" rtlCol="0">
            <a:spAutoFit/>
          </a:bodyPr>
          <a:lstStyle/>
          <a:p>
            <a:r>
              <a:rPr lang="en-US" dirty="0" err="1" smtClean="0"/>
              <a:t>Ouput</a:t>
            </a:r>
            <a:endParaRPr lang="en-US" dirty="0"/>
          </a:p>
        </p:txBody>
      </p:sp>
      <p:sp>
        <p:nvSpPr>
          <p:cNvPr id="9" name="Content Placeholder 8"/>
          <p:cNvSpPr>
            <a:spLocks noGrp="1"/>
          </p:cNvSpPr>
          <p:nvPr>
            <p:ph idx="1"/>
          </p:nvPr>
        </p:nvSpPr>
        <p:spPr>
          <a:xfrm>
            <a:off x="457200" y="1714493"/>
            <a:ext cx="8229600" cy="2880129"/>
          </a:xfrm>
        </p:spPr>
        <p:txBody>
          <a:bodyPr/>
          <a:lstStyle/>
          <a:p>
            <a:pPr>
              <a:buNone/>
            </a:pPr>
            <a:endParaRPr lang="en-US" dirty="0"/>
          </a:p>
        </p:txBody>
      </p:sp>
      <p:pic>
        <p:nvPicPr>
          <p:cNvPr id="1029" name="Picture 5" descr="C:\Users\isha sood\OneDrive\Pictures\Screenshots\2021-03-01 (4).png"/>
          <p:cNvPicPr>
            <a:picLocks noChangeAspect="1" noChangeArrowheads="1"/>
          </p:cNvPicPr>
          <p:nvPr/>
        </p:nvPicPr>
        <p:blipFill>
          <a:blip r:embed="rId3"/>
          <a:srcRect l="10156" t="26042" r="54254" b="35416"/>
          <a:stretch>
            <a:fillRect/>
          </a:stretch>
        </p:blipFill>
        <p:spPr bwMode="auto">
          <a:xfrm>
            <a:off x="500034" y="1785932"/>
            <a:ext cx="4929222" cy="2803942"/>
          </a:xfrm>
          <a:prstGeom prst="rect">
            <a:avLst/>
          </a:prstGeom>
          <a:noFill/>
        </p:spPr>
      </p:pic>
      <p:sp>
        <p:nvSpPr>
          <p:cNvPr id="11" name="Date Placeholder 10"/>
          <p:cNvSpPr>
            <a:spLocks noGrp="1"/>
          </p:cNvSpPr>
          <p:nvPr>
            <p:ph type="dt" sz="half" idx="10"/>
          </p:nvPr>
        </p:nvSpPr>
        <p:spPr/>
        <p:txBody>
          <a:bodyPr/>
          <a:lstStyle/>
          <a:p>
            <a:fld id="{B1FF829C-4F8C-4253-A2F2-79C796AA6C71}" type="datetime1">
              <a:rPr lang="en-US" smtClean="0"/>
              <a:t>4/10/2023</a:t>
            </a:fld>
            <a:endParaRPr lang="en-US"/>
          </a:p>
        </p:txBody>
      </p:sp>
      <p:sp>
        <p:nvSpPr>
          <p:cNvPr id="12" name="Slide Number Placeholder 11"/>
          <p:cNvSpPr>
            <a:spLocks noGrp="1"/>
          </p:cNvSpPr>
          <p:nvPr>
            <p:ph type="sldNum" sz="quarter" idx="12"/>
          </p:nvPr>
        </p:nvSpPr>
        <p:spPr/>
        <p:txBody>
          <a:bodyPr/>
          <a:lstStyle/>
          <a:p>
            <a:fld id="{73D07328-469E-4889-95DC-AF36C5414DA0}" type="slidenum">
              <a:rPr lang="en-US" smtClean="0"/>
              <a:pPr/>
              <a:t>20</a:t>
            </a:fld>
            <a:endParaRPr lang="en-US"/>
          </a:p>
        </p:txBody>
      </p:sp>
      <p:sp>
        <p:nvSpPr>
          <p:cNvPr id="13" name="Footer Placeholder 12"/>
          <p:cNvSpPr>
            <a:spLocks noGrp="1"/>
          </p:cNvSpPr>
          <p:nvPr>
            <p:ph type="ftr" sz="quarter" idx="11"/>
          </p:nvPr>
        </p:nvSpPr>
        <p:spPr>
          <a:xfrm>
            <a:off x="2428860" y="4767263"/>
            <a:ext cx="4000528" cy="273844"/>
          </a:xfrm>
        </p:spPr>
        <p:txBody>
          <a:bodyPr/>
          <a:lstStyle/>
          <a:p>
            <a:r>
              <a:rPr lang="en-US" smtClean="0"/>
              <a:t>Programming in Python                        Unit I</a:t>
            </a:r>
            <a:endParaRPr lang="en-US" dirty="0"/>
          </a:p>
        </p:txBody>
      </p:sp>
    </p:spTree>
    <p:extLst>
      <p:ext uri="{BB962C8B-B14F-4D97-AF65-F5344CB8AC3E}">
        <p14:creationId xmlns:p14="http://schemas.microsoft.com/office/powerpoint/2010/main" val="413199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3000" fill="hold"/>
                                        <p:tgtEl>
                                          <p:spTgt spid="1029"/>
                                        </p:tgtEl>
                                        <p:attrNameLst>
                                          <p:attrName>ppt_x</p:attrName>
                                        </p:attrNameLst>
                                      </p:cBhvr>
                                      <p:tavLst>
                                        <p:tav tm="0">
                                          <p:val>
                                            <p:strVal val="#ppt_x"/>
                                          </p:val>
                                        </p:tav>
                                        <p:tav tm="100000">
                                          <p:val>
                                            <p:strVal val="#ppt_x"/>
                                          </p:val>
                                        </p:tav>
                                      </p:tavLst>
                                    </p:anim>
                                    <p:anim calcmode="lin" valueType="num">
                                      <p:cBhvr additive="base">
                                        <p:cTn id="14" dur="30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sz="2200" dirty="0" smtClean="0"/>
              <a:t>5.Now add a button to the root window. Changing the button configurations gives us a lot of options.  In this example we will make the button display a text once it is clicked and also change the color of the text inside the button.</a:t>
            </a:r>
            <a:endParaRPr lang="en-US" sz="2200" dirty="0"/>
          </a:p>
        </p:txBody>
      </p:sp>
      <p:pic>
        <p:nvPicPr>
          <p:cNvPr id="3074" name="Picture 2" descr="C:\Users\isha sood\OneDrive\Pictures\Screenshots\2021-03-01 (4).png"/>
          <p:cNvPicPr>
            <a:picLocks noGrp="1" noChangeAspect="1" noChangeArrowheads="1"/>
          </p:cNvPicPr>
          <p:nvPr>
            <p:ph idx="1"/>
          </p:nvPr>
        </p:nvPicPr>
        <p:blipFill>
          <a:blip r:embed="rId2"/>
          <a:srcRect l="10047" t="24623" r="42897" b="34339"/>
          <a:stretch>
            <a:fillRect/>
          </a:stretch>
        </p:blipFill>
        <p:spPr bwMode="auto">
          <a:xfrm>
            <a:off x="571472" y="1285866"/>
            <a:ext cx="5357850" cy="3161132"/>
          </a:xfrm>
          <a:prstGeom prst="rect">
            <a:avLst/>
          </a:prstGeom>
          <a:noFill/>
        </p:spPr>
      </p:pic>
      <p:pic>
        <p:nvPicPr>
          <p:cNvPr id="3075" name="Picture 3" descr="C:\Users\isha sood\OneDrive\Pictures\Screenshots\2021-03-01 (6).png"/>
          <p:cNvPicPr>
            <a:picLocks noChangeAspect="1" noChangeArrowheads="1"/>
          </p:cNvPicPr>
          <p:nvPr/>
        </p:nvPicPr>
        <p:blipFill>
          <a:blip r:embed="rId3"/>
          <a:srcRect l="18321" t="26041" r="46183" b="16666"/>
          <a:stretch>
            <a:fillRect/>
          </a:stretch>
        </p:blipFill>
        <p:spPr bwMode="auto">
          <a:xfrm>
            <a:off x="6072198" y="1339444"/>
            <a:ext cx="2714644" cy="2946818"/>
          </a:xfrm>
          <a:prstGeom prst="rect">
            <a:avLst/>
          </a:prstGeom>
          <a:noFill/>
        </p:spPr>
      </p:pic>
      <p:sp>
        <p:nvSpPr>
          <p:cNvPr id="7" name="Date Placeholder 6"/>
          <p:cNvSpPr>
            <a:spLocks noGrp="1"/>
          </p:cNvSpPr>
          <p:nvPr>
            <p:ph type="dt" sz="half" idx="10"/>
          </p:nvPr>
        </p:nvSpPr>
        <p:spPr/>
        <p:txBody>
          <a:bodyPr/>
          <a:lstStyle/>
          <a:p>
            <a:fld id="{6382EFF2-A9D1-4839-A0CC-3A4A55116964}" type="datetime1">
              <a:rPr lang="en-US" smtClean="0"/>
              <a:t>4/10/2023</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21</a:t>
            </a:fld>
            <a:endParaRPr lang="en-US"/>
          </a:p>
        </p:txBody>
      </p:sp>
      <p:sp>
        <p:nvSpPr>
          <p:cNvPr id="9" name="Footer Placeholder 8"/>
          <p:cNvSpPr>
            <a:spLocks noGrp="1"/>
          </p:cNvSpPr>
          <p:nvPr>
            <p:ph type="ftr" sz="quarter" idx="11"/>
          </p:nvPr>
        </p:nvSpPr>
        <p:spPr>
          <a:xfrm>
            <a:off x="3124200" y="4767263"/>
            <a:ext cx="3805254" cy="273844"/>
          </a:xfrm>
        </p:spPr>
        <p:txBody>
          <a:bodyPr/>
          <a:lstStyle/>
          <a:p>
            <a:r>
              <a:rPr lang="en-US" smtClean="0"/>
              <a:t>Programming in Python                        Unit I</a:t>
            </a:r>
            <a:endParaRPr lang="en-US"/>
          </a:p>
        </p:txBody>
      </p:sp>
    </p:spTree>
    <p:extLst>
      <p:ext uri="{BB962C8B-B14F-4D97-AF65-F5344CB8AC3E}">
        <p14:creationId xmlns:p14="http://schemas.microsoft.com/office/powerpoint/2010/main" val="29279892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3000" fill="hold"/>
                                        <p:tgtEl>
                                          <p:spTgt spid="3075"/>
                                        </p:tgtEl>
                                        <p:attrNameLst>
                                          <p:attrName>ppt_x</p:attrName>
                                        </p:attrNameLst>
                                      </p:cBhvr>
                                      <p:tavLst>
                                        <p:tav tm="0">
                                          <p:val>
                                            <p:strVal val="#ppt_x"/>
                                          </p:val>
                                        </p:tav>
                                        <p:tav tm="100000">
                                          <p:val>
                                            <p:strVal val="#ppt_x"/>
                                          </p:val>
                                        </p:tav>
                                      </p:tavLst>
                                    </p:anim>
                                    <p:anim calcmode="lin" valueType="num">
                                      <p:cBhvr additive="base">
                                        <p:cTn id="8" dur="30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2000" fill="hold"/>
                                        <p:tgtEl>
                                          <p:spTgt spid="3074"/>
                                        </p:tgtEl>
                                        <p:attrNameLst>
                                          <p:attrName>ppt_x</p:attrName>
                                        </p:attrNameLst>
                                      </p:cBhvr>
                                      <p:tavLst>
                                        <p:tav tm="0">
                                          <p:val>
                                            <p:strVal val="#ppt_x"/>
                                          </p:val>
                                        </p:tav>
                                        <p:tav tm="100000">
                                          <p:val>
                                            <p:strVal val="#ppt_x"/>
                                          </p:val>
                                        </p:tav>
                                      </p:tavLst>
                                    </p:anim>
                                    <p:anim calcmode="lin" valueType="num">
                                      <p:cBhvr additive="base">
                                        <p:cTn id="14" dur="20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0" fill="hold"/>
                                        <p:tgtEl>
                                          <p:spTgt spid="2"/>
                                        </p:tgtEl>
                                        <p:attrNameLst>
                                          <p:attrName>ppt_x</p:attrName>
                                        </p:attrNameLst>
                                      </p:cBhvr>
                                      <p:tavLst>
                                        <p:tav tm="0">
                                          <p:val>
                                            <p:strVal val="#ppt_x"/>
                                          </p:val>
                                        </p:tav>
                                        <p:tav tm="100000">
                                          <p:val>
                                            <p:strVal val="#ppt_x"/>
                                          </p:val>
                                        </p:tav>
                                      </p:tavLst>
                                    </p:anim>
                                    <p:anim calcmode="lin" valueType="num">
                                      <p:cBhvr additive="base">
                                        <p:cTn id="20"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05978"/>
            <a:ext cx="8229600" cy="1008449"/>
          </a:xfrm>
        </p:spPr>
        <p:txBody>
          <a:bodyPr>
            <a:noAutofit/>
          </a:bodyPr>
          <a:lstStyle/>
          <a:p>
            <a:pPr algn="just"/>
            <a:r>
              <a:rPr lang="en-US" sz="1600" b="1" dirty="0" smtClean="0"/>
              <a:t>6. </a:t>
            </a:r>
            <a:r>
              <a:rPr lang="en-US" sz="1600" dirty="0" smtClean="0"/>
              <a:t>Using the </a:t>
            </a:r>
            <a:r>
              <a:rPr lang="en-US" sz="1600" b="1" dirty="0" smtClean="0"/>
              <a:t>Entry() </a:t>
            </a:r>
            <a:r>
              <a:rPr lang="en-US" sz="1600" dirty="0" smtClean="0"/>
              <a:t>class we will create a text box for user input. To display the user input text, we’ll make changes to the function </a:t>
            </a:r>
            <a:r>
              <a:rPr lang="en-US" sz="1600" b="1" dirty="0" smtClean="0"/>
              <a:t>clicked()</a:t>
            </a:r>
            <a:r>
              <a:rPr lang="en-US" sz="1600" dirty="0" smtClean="0"/>
              <a:t>. We can get the user entered text using the </a:t>
            </a:r>
            <a:r>
              <a:rPr lang="en-US" sz="1600" b="1" dirty="0" smtClean="0"/>
              <a:t>get()</a:t>
            </a:r>
            <a:r>
              <a:rPr lang="en-US" sz="1600" dirty="0" smtClean="0"/>
              <a:t> function. When the </a:t>
            </a:r>
            <a:r>
              <a:rPr lang="en-US" sz="1600" b="1" dirty="0" smtClean="0"/>
              <a:t>Button </a:t>
            </a:r>
            <a:r>
              <a:rPr lang="en-US" sz="1600" dirty="0" smtClean="0"/>
              <a:t>after entering of the text, a default text concatenated with the user text. Also change button grid location to column 2 as </a:t>
            </a:r>
            <a:r>
              <a:rPr lang="en-US" sz="1600" b="1" dirty="0" smtClean="0"/>
              <a:t>Entry()</a:t>
            </a:r>
            <a:r>
              <a:rPr lang="en-US" sz="1600" dirty="0" smtClean="0"/>
              <a:t> will be column 1.</a:t>
            </a:r>
            <a:endParaRPr lang="en-US" sz="1600" dirty="0"/>
          </a:p>
        </p:txBody>
      </p:sp>
      <p:pic>
        <p:nvPicPr>
          <p:cNvPr id="4098" name="Picture 2" descr="C:\Users\isha sood\OneDrive\Pictures\Screenshots\2021-03-01 (5).png"/>
          <p:cNvPicPr>
            <a:picLocks noGrp="1" noChangeAspect="1" noChangeArrowheads="1"/>
          </p:cNvPicPr>
          <p:nvPr>
            <p:ph idx="1"/>
          </p:nvPr>
        </p:nvPicPr>
        <p:blipFill>
          <a:blip r:embed="rId2"/>
          <a:srcRect l="10047" t="19888" r="57990" b="13819"/>
          <a:stretch>
            <a:fillRect/>
          </a:stretch>
        </p:blipFill>
        <p:spPr bwMode="auto">
          <a:xfrm>
            <a:off x="571472" y="1428742"/>
            <a:ext cx="4214842" cy="3268289"/>
          </a:xfrm>
          <a:prstGeom prst="rect">
            <a:avLst/>
          </a:prstGeom>
          <a:noFill/>
        </p:spPr>
      </p:pic>
      <p:pic>
        <p:nvPicPr>
          <p:cNvPr id="4099" name="Picture 3" descr="C:\Users\isha sood\OneDrive\Pictures\Screenshots\2021-03-01 (8).png"/>
          <p:cNvPicPr>
            <a:picLocks noChangeAspect="1" noChangeArrowheads="1"/>
          </p:cNvPicPr>
          <p:nvPr/>
        </p:nvPicPr>
        <p:blipFill>
          <a:blip r:embed="rId3"/>
          <a:srcRect l="24219" t="29167" r="55859" b="20833"/>
          <a:stretch>
            <a:fillRect/>
          </a:stretch>
        </p:blipFill>
        <p:spPr bwMode="auto">
          <a:xfrm>
            <a:off x="5286380" y="1714494"/>
            <a:ext cx="2428892" cy="2893239"/>
          </a:xfrm>
          <a:prstGeom prst="rect">
            <a:avLst/>
          </a:prstGeom>
          <a:noFill/>
        </p:spPr>
      </p:pic>
      <p:sp>
        <p:nvSpPr>
          <p:cNvPr id="8" name="TextBox 7"/>
          <p:cNvSpPr txBox="1"/>
          <p:nvPr/>
        </p:nvSpPr>
        <p:spPr>
          <a:xfrm>
            <a:off x="5429256" y="1393023"/>
            <a:ext cx="2071702" cy="369332"/>
          </a:xfrm>
          <a:prstGeom prst="rect">
            <a:avLst/>
          </a:prstGeom>
          <a:noFill/>
        </p:spPr>
        <p:txBody>
          <a:bodyPr wrap="square" rtlCol="0">
            <a:spAutoFit/>
          </a:bodyPr>
          <a:lstStyle/>
          <a:p>
            <a:r>
              <a:rPr lang="en-US" dirty="0" smtClean="0"/>
              <a:t>Output:</a:t>
            </a:r>
            <a:endParaRPr lang="en-US" dirty="0"/>
          </a:p>
        </p:txBody>
      </p:sp>
      <p:sp>
        <p:nvSpPr>
          <p:cNvPr id="9" name="Date Placeholder 8"/>
          <p:cNvSpPr>
            <a:spLocks noGrp="1"/>
          </p:cNvSpPr>
          <p:nvPr>
            <p:ph type="dt" sz="half" idx="10"/>
          </p:nvPr>
        </p:nvSpPr>
        <p:spPr/>
        <p:txBody>
          <a:bodyPr/>
          <a:lstStyle/>
          <a:p>
            <a:fld id="{7EC7F461-64A8-435B-A007-5638C1C497DF}" type="datetime1">
              <a:rPr lang="en-US" smtClean="0"/>
              <a:t>4/10/2023</a:t>
            </a:fld>
            <a:endParaRPr lang="en-US"/>
          </a:p>
        </p:txBody>
      </p:sp>
      <p:sp>
        <p:nvSpPr>
          <p:cNvPr id="10" name="Slide Number Placeholder 9"/>
          <p:cNvSpPr>
            <a:spLocks noGrp="1"/>
          </p:cNvSpPr>
          <p:nvPr>
            <p:ph type="sldNum" sz="quarter" idx="12"/>
          </p:nvPr>
        </p:nvSpPr>
        <p:spPr/>
        <p:txBody>
          <a:bodyPr/>
          <a:lstStyle/>
          <a:p>
            <a:fld id="{73D07328-469E-4889-95DC-AF36C5414DA0}" type="slidenum">
              <a:rPr lang="en-US" smtClean="0"/>
              <a:pPr/>
              <a:t>22</a:t>
            </a:fld>
            <a:endParaRPr lang="en-US"/>
          </a:p>
        </p:txBody>
      </p:sp>
      <p:sp>
        <p:nvSpPr>
          <p:cNvPr id="11" name="Footer Placeholder 10"/>
          <p:cNvSpPr>
            <a:spLocks noGrp="1"/>
          </p:cNvSpPr>
          <p:nvPr>
            <p:ph type="ftr" sz="quarter" idx="11"/>
          </p:nvPr>
        </p:nvSpPr>
        <p:spPr>
          <a:xfrm>
            <a:off x="3124200" y="4767263"/>
            <a:ext cx="4162444" cy="273844"/>
          </a:xfrm>
        </p:spPr>
        <p:txBody>
          <a:bodyPr/>
          <a:lstStyle/>
          <a:p>
            <a:r>
              <a:rPr lang="en-US" smtClean="0"/>
              <a:t>Programming in Python                        Unit I</a:t>
            </a:r>
            <a:endParaRPr lang="en-US" dirty="0"/>
          </a:p>
        </p:txBody>
      </p:sp>
    </p:spTree>
    <p:extLst>
      <p:ext uri="{BB962C8B-B14F-4D97-AF65-F5344CB8AC3E}">
        <p14:creationId xmlns:p14="http://schemas.microsoft.com/office/powerpoint/2010/main" val="3264415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079887"/>
          </a:xfrm>
        </p:spPr>
        <p:txBody>
          <a:bodyPr>
            <a:noAutofit/>
          </a:bodyPr>
          <a:lstStyle/>
          <a:p>
            <a:pPr algn="l"/>
            <a:r>
              <a:rPr lang="en-US" sz="1800" b="1" dirty="0" smtClean="0"/>
              <a:t>7. </a:t>
            </a:r>
            <a:r>
              <a:rPr lang="en-US" sz="1800" dirty="0" smtClean="0"/>
              <a:t>To add a menu bar, you can use </a:t>
            </a:r>
            <a:r>
              <a:rPr lang="en-US" sz="1800" b="1" dirty="0" smtClean="0"/>
              <a:t>Menu</a:t>
            </a:r>
            <a:r>
              <a:rPr lang="en-US" sz="1800" dirty="0" smtClean="0"/>
              <a:t> class. First, we create a menu, then we add our first label, and finally, we assign the menu to our window. We can add menu items under any menu by using </a:t>
            </a:r>
            <a:r>
              <a:rPr lang="en-US" sz="1800" b="1" dirty="0" err="1" smtClean="0"/>
              <a:t>add_cascade</a:t>
            </a:r>
            <a:r>
              <a:rPr lang="en-US" sz="1800" b="1" dirty="0" smtClean="0"/>
              <a:t>().</a:t>
            </a:r>
            <a:endParaRPr lang="en-US" sz="1800" dirty="0"/>
          </a:p>
        </p:txBody>
      </p:sp>
      <p:pic>
        <p:nvPicPr>
          <p:cNvPr id="5122" name="Picture 2"/>
          <p:cNvPicPr>
            <a:picLocks noGrp="1" noChangeAspect="1" noChangeArrowheads="1"/>
          </p:cNvPicPr>
          <p:nvPr>
            <p:ph idx="1"/>
          </p:nvPr>
        </p:nvPicPr>
        <p:blipFill>
          <a:blip r:embed="rId2"/>
          <a:srcRect l="6495" t="23044" r="40234" b="9084"/>
          <a:stretch>
            <a:fillRect/>
          </a:stretch>
        </p:blipFill>
        <p:spPr bwMode="auto">
          <a:xfrm>
            <a:off x="357158" y="1428742"/>
            <a:ext cx="8501122" cy="328614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3BF9E116-2DBB-483C-A9F7-0EB401890655}" type="datetime1">
              <a:rPr lang="en-US" smtClean="0"/>
              <a:t>4/10/2023</a:t>
            </a:fld>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23</a:t>
            </a:fld>
            <a:endParaRPr lang="en-US"/>
          </a:p>
        </p:txBody>
      </p:sp>
      <p:sp>
        <p:nvSpPr>
          <p:cNvPr id="7" name="Footer Placeholder 6"/>
          <p:cNvSpPr>
            <a:spLocks noGrp="1"/>
          </p:cNvSpPr>
          <p:nvPr>
            <p:ph type="ftr" sz="quarter" idx="11"/>
          </p:nvPr>
        </p:nvSpPr>
        <p:spPr>
          <a:xfrm>
            <a:off x="3124200" y="4767263"/>
            <a:ext cx="4233882" cy="273844"/>
          </a:xfrm>
        </p:spPr>
        <p:txBody>
          <a:bodyPr/>
          <a:lstStyle/>
          <a:p>
            <a:r>
              <a:rPr lang="en-US" smtClean="0"/>
              <a:t>Programming in Python                        Unit I</a:t>
            </a:r>
            <a:endParaRPr lang="en-US" dirty="0"/>
          </a:p>
        </p:txBody>
      </p:sp>
    </p:spTree>
    <p:extLst>
      <p:ext uri="{BB962C8B-B14F-4D97-AF65-F5344CB8AC3E}">
        <p14:creationId xmlns:p14="http://schemas.microsoft.com/office/powerpoint/2010/main" val="2811907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2000" fill="hold"/>
                                        <p:tgtEl>
                                          <p:spTgt spid="5122"/>
                                        </p:tgtEl>
                                        <p:attrNameLst>
                                          <p:attrName>ppt_x</p:attrName>
                                        </p:attrNameLst>
                                      </p:cBhvr>
                                      <p:tavLst>
                                        <p:tav tm="0">
                                          <p:val>
                                            <p:strVal val="#ppt_x"/>
                                          </p:val>
                                        </p:tav>
                                        <p:tav tm="100000">
                                          <p:val>
                                            <p:strVal val="#ppt_x"/>
                                          </p:val>
                                        </p:tav>
                                      </p:tavLst>
                                    </p:anim>
                                    <p:anim calcmode="lin" valueType="num">
                                      <p:cBhvr additive="base">
                                        <p:cTn id="14" dur="20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isha sood\OneDrive\Pictures\Screenshots\2021-03-01 (10).png"/>
          <p:cNvPicPr>
            <a:picLocks noGrp="1" noChangeAspect="1" noChangeArrowheads="1"/>
          </p:cNvPicPr>
          <p:nvPr>
            <p:ph idx="1"/>
          </p:nvPr>
        </p:nvPicPr>
        <p:blipFill>
          <a:blip r:embed="rId2"/>
          <a:srcRect l="25140" t="54613" r="59766" b="21711"/>
          <a:stretch>
            <a:fillRect/>
          </a:stretch>
        </p:blipFill>
        <p:spPr bwMode="auto">
          <a:xfrm>
            <a:off x="1071538" y="1178709"/>
            <a:ext cx="7858180" cy="3107553"/>
          </a:xfrm>
          <a:prstGeom prst="rect">
            <a:avLst/>
          </a:prstGeom>
          <a:noFill/>
        </p:spPr>
      </p:pic>
      <p:sp>
        <p:nvSpPr>
          <p:cNvPr id="7" name="Date Placeholder 6"/>
          <p:cNvSpPr>
            <a:spLocks noGrp="1"/>
          </p:cNvSpPr>
          <p:nvPr>
            <p:ph type="dt" sz="half" idx="10"/>
          </p:nvPr>
        </p:nvSpPr>
        <p:spPr/>
        <p:txBody>
          <a:bodyPr/>
          <a:lstStyle/>
          <a:p>
            <a:fld id="{CCFFE51B-9AA9-4921-8363-F58EE2FF5F4D}" type="datetime1">
              <a:rPr lang="en-US" smtClean="0"/>
              <a:t>4/10/2023</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24</a:t>
            </a:fld>
            <a:endParaRPr lang="en-US"/>
          </a:p>
        </p:txBody>
      </p:sp>
      <p:sp>
        <p:nvSpPr>
          <p:cNvPr id="9" name="Footer Placeholder 8"/>
          <p:cNvSpPr>
            <a:spLocks noGrp="1"/>
          </p:cNvSpPr>
          <p:nvPr>
            <p:ph type="ftr" sz="quarter" idx="11"/>
          </p:nvPr>
        </p:nvSpPr>
        <p:spPr>
          <a:xfrm>
            <a:off x="3124200" y="4767263"/>
            <a:ext cx="3948130" cy="273844"/>
          </a:xfrm>
        </p:spPr>
        <p:txBody>
          <a:bodyPr/>
          <a:lstStyle/>
          <a:p>
            <a:r>
              <a:rPr lang="en-US" smtClean="0"/>
              <a:t>Programming in Python                        Unit I</a:t>
            </a:r>
            <a:endParaRPr lang="en-US" dirty="0"/>
          </a:p>
        </p:txBody>
      </p:sp>
      <p:sp>
        <p:nvSpPr>
          <p:cNvPr id="10" name="Title 1"/>
          <p:cNvSpPr txBox="1">
            <a:spLocks/>
          </p:cNvSpPr>
          <p:nvPr/>
        </p:nvSpPr>
        <p:spPr>
          <a:xfrm>
            <a:off x="1571604" y="267875"/>
            <a:ext cx="7429552"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3200" dirty="0" smtClean="0"/>
              <a:t>Output: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p:cNvPicPr>
            <a:picLocks noChangeAspect="1" noChangeArrowheads="1"/>
          </p:cNvPicPr>
          <p:nvPr/>
        </p:nvPicPr>
        <p:blipFill>
          <a:blip r:embed="rId3"/>
          <a:srcRect/>
          <a:stretch>
            <a:fillRect/>
          </a:stretch>
        </p:blipFill>
        <p:spPr bwMode="auto">
          <a:xfrm>
            <a:off x="214282" y="321453"/>
            <a:ext cx="1447800" cy="803678"/>
          </a:xfrm>
          <a:prstGeom prst="rect">
            <a:avLst/>
          </a:prstGeom>
          <a:noFill/>
        </p:spPr>
      </p:pic>
    </p:spTree>
    <p:extLst>
      <p:ext uri="{BB962C8B-B14F-4D97-AF65-F5344CB8AC3E}">
        <p14:creationId xmlns:p14="http://schemas.microsoft.com/office/powerpoint/2010/main" val="24472317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3000" fill="hold"/>
                                        <p:tgtEl>
                                          <p:spTgt spid="6147"/>
                                        </p:tgtEl>
                                        <p:attrNameLst>
                                          <p:attrName>ppt_x</p:attrName>
                                        </p:attrNameLst>
                                      </p:cBhvr>
                                      <p:tavLst>
                                        <p:tav tm="0">
                                          <p:val>
                                            <p:strVal val="#ppt_x"/>
                                          </p:val>
                                        </p:tav>
                                        <p:tav tm="100000">
                                          <p:val>
                                            <p:strVal val="#ppt_x"/>
                                          </p:val>
                                        </p:tav>
                                      </p:tavLst>
                                    </p:anim>
                                    <p:anim calcmode="lin" valueType="num">
                                      <p:cBhvr additive="base">
                                        <p:cTn id="8" dur="30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8F44270-9BD3-4EE4-8614-FC925D8874A9}" type="datetime1">
              <a:rPr lang="en-US" smtClean="0"/>
              <a:t>4/10/2023</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25</a:t>
            </a:fld>
            <a:endParaRPr lang="en-US"/>
          </a:p>
        </p:txBody>
      </p:sp>
      <p:sp>
        <p:nvSpPr>
          <p:cNvPr id="9" name="Footer Placeholder 8"/>
          <p:cNvSpPr>
            <a:spLocks noGrp="1"/>
          </p:cNvSpPr>
          <p:nvPr>
            <p:ph type="ftr" sz="quarter" idx="11"/>
          </p:nvPr>
        </p:nvSpPr>
        <p:spPr>
          <a:xfrm>
            <a:off x="3124200" y="4767263"/>
            <a:ext cx="3948130" cy="273844"/>
          </a:xfrm>
        </p:spPr>
        <p:txBody>
          <a:bodyPr/>
          <a:lstStyle/>
          <a:p>
            <a:r>
              <a:rPr lang="en-US" smtClean="0"/>
              <a:t>Programming in Python                        Unit I</a:t>
            </a:r>
            <a:endParaRPr lang="en-US" dirty="0"/>
          </a:p>
        </p:txBody>
      </p:sp>
      <p:sp>
        <p:nvSpPr>
          <p:cNvPr id="10" name="Title 1"/>
          <p:cNvSpPr txBox="1">
            <a:spLocks/>
          </p:cNvSpPr>
          <p:nvPr/>
        </p:nvSpPr>
        <p:spPr>
          <a:xfrm>
            <a:off x="1500166" y="214296"/>
            <a:ext cx="7429552"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pPr>
            <a:endParaRPr lang="en-US" sz="3200" b="1" dirty="0" smtClean="0"/>
          </a:p>
          <a:p>
            <a:pPr algn="ctr">
              <a:spcBef>
                <a:spcPct val="0"/>
              </a:spcBef>
            </a:pPr>
            <a:r>
              <a:rPr lang="en-US" sz="3200" b="1" dirty="0" smtClean="0"/>
              <a:t>Creating a Calculator with </a:t>
            </a:r>
            <a:r>
              <a:rPr lang="en-US" sz="3200" b="1" dirty="0" err="1" smtClean="0"/>
              <a:t>Tkinter</a:t>
            </a:r>
            <a:endParaRPr lang="en-US" sz="3200" b="1" dirty="0" smtClean="0"/>
          </a:p>
          <a:p>
            <a:pPr lvl="0" algn="ctr">
              <a:spcBef>
                <a:spcPct val="0"/>
              </a:spcBef>
            </a:pP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p:cNvPicPr>
            <a:picLocks noChangeAspect="1" noChangeArrowheads="1"/>
          </p:cNvPicPr>
          <p:nvPr/>
        </p:nvPicPr>
        <p:blipFill>
          <a:blip r:embed="rId2"/>
          <a:srcRect/>
          <a:stretch>
            <a:fillRect/>
          </a:stretch>
        </p:blipFill>
        <p:spPr bwMode="auto">
          <a:xfrm>
            <a:off x="214282" y="321453"/>
            <a:ext cx="1447800" cy="803678"/>
          </a:xfrm>
          <a:prstGeom prst="rect">
            <a:avLst/>
          </a:prstGeom>
          <a:noFill/>
        </p:spPr>
      </p:pic>
      <p:sp>
        <p:nvSpPr>
          <p:cNvPr id="12" name="Content Placeholder 11"/>
          <p:cNvSpPr>
            <a:spLocks noGrp="1"/>
          </p:cNvSpPr>
          <p:nvPr>
            <p:ph idx="1"/>
          </p:nvPr>
        </p:nvSpPr>
        <p:spPr/>
        <p:txBody>
          <a:bodyPr/>
          <a:lstStyle/>
          <a:p>
            <a:r>
              <a:rPr lang="en-US" dirty="0" smtClean="0"/>
              <a:t>https://www.datacamp.com/community/tutorials/gui-tkinter-python</a:t>
            </a:r>
            <a:endParaRPr lang="en-US" dirty="0"/>
          </a:p>
        </p:txBody>
      </p:sp>
    </p:spTree>
    <p:extLst>
      <p:ext uri="{BB962C8B-B14F-4D97-AF65-F5344CB8AC3E}">
        <p14:creationId xmlns:p14="http://schemas.microsoft.com/office/powerpoint/2010/main" val="145951266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1543050" y="857251"/>
            <a:ext cx="6172200" cy="3394472"/>
          </a:xfrm>
        </p:spPr>
        <p:txBody>
          <a:bodyPr>
            <a:normAutofit/>
          </a:bodyPr>
          <a:lstStyle/>
          <a:p>
            <a:pPr>
              <a:buNone/>
            </a:pPr>
            <a:endParaRPr lang="en-US" sz="1800" dirty="0" smtClean="0"/>
          </a:p>
          <a:p>
            <a:r>
              <a:rPr lang="en-US" sz="1800" dirty="0" smtClean="0"/>
              <a:t>I’d just need you to open your Jupyter notebook.</a:t>
            </a:r>
          </a:p>
          <a:p>
            <a:endParaRPr lang="en-GB" sz="1800" dirty="0" smtClean="0"/>
          </a:p>
          <a:p>
            <a:pPr>
              <a:buNone/>
            </a:pPr>
            <a:endParaRPr lang="en-US" sz="1800" dirty="0" smtClean="0"/>
          </a:p>
          <a:p>
            <a:r>
              <a:rPr lang="en-US" sz="1800" dirty="0" smtClean="0"/>
              <a:t>Please install &amp; import the following libraries :-</a:t>
            </a:r>
          </a:p>
          <a:p>
            <a:pPr>
              <a:buNone/>
            </a:pPr>
            <a:r>
              <a:rPr lang="en-US" sz="1800" i="1" dirty="0" smtClean="0"/>
              <a:t>       </a:t>
            </a:r>
          </a:p>
          <a:p>
            <a:pPr>
              <a:buNone/>
            </a:pPr>
            <a:r>
              <a:rPr lang="en-US" sz="1800" i="1" dirty="0" smtClean="0"/>
              <a:t>       !pip install </a:t>
            </a:r>
            <a:r>
              <a:rPr lang="en-US" sz="1800" i="1" dirty="0" err="1" smtClean="0"/>
              <a:t>ipython</a:t>
            </a:r>
            <a:r>
              <a:rPr lang="en-US" sz="1800" i="1" dirty="0" smtClean="0"/>
              <a:t/>
            </a:r>
            <a:br>
              <a:rPr lang="en-US" sz="1800" i="1" dirty="0" smtClean="0"/>
            </a:br>
            <a:r>
              <a:rPr lang="en-US" sz="1800" i="1" dirty="0" smtClean="0"/>
              <a:t>from </a:t>
            </a:r>
            <a:r>
              <a:rPr lang="en-US" sz="1800" i="1" dirty="0" err="1" smtClean="0"/>
              <a:t>ipywidgets</a:t>
            </a:r>
            <a:r>
              <a:rPr lang="en-US" sz="1800" i="1" dirty="0" smtClean="0"/>
              <a:t> import widgets</a:t>
            </a:r>
            <a:br>
              <a:rPr lang="en-US" sz="1800" i="1" dirty="0" smtClean="0"/>
            </a:br>
            <a:r>
              <a:rPr lang="en-US" sz="1800" i="1" dirty="0" smtClean="0"/>
              <a:t>from </a:t>
            </a:r>
            <a:r>
              <a:rPr lang="en-US" sz="1800" i="1" dirty="0" err="1" smtClean="0"/>
              <a:t>IPython.display</a:t>
            </a:r>
            <a:r>
              <a:rPr lang="en-US" sz="1800" i="1" dirty="0" smtClean="0"/>
              <a:t> import display</a:t>
            </a:r>
          </a:p>
          <a:p>
            <a:endParaRPr lang="en-US" dirty="0" smtClean="0"/>
          </a:p>
        </p:txBody>
      </p:sp>
      <p:sp>
        <p:nvSpPr>
          <p:cNvPr id="4" name="Date Placeholder 3"/>
          <p:cNvSpPr>
            <a:spLocks noGrp="1"/>
          </p:cNvSpPr>
          <p:nvPr>
            <p:ph type="dt" sz="quarter" idx="10"/>
          </p:nvPr>
        </p:nvSpPr>
        <p:spPr/>
        <p:txBody>
          <a:bodyPr/>
          <a:lstStyle/>
          <a:p>
            <a:pPr>
              <a:defRPr/>
            </a:pPr>
            <a:fld id="{D8BACD19-ADC1-4FF0-9016-BC85A220255F}" type="datetime1">
              <a:rPr lang="en-US" smtClean="0"/>
              <a:t>4/10/2023</a:t>
            </a:fld>
            <a:endParaRPr lang="en-US"/>
          </a:p>
        </p:txBody>
      </p:sp>
      <p:sp>
        <p:nvSpPr>
          <p:cNvPr id="5" name="Footer Placeholder 4"/>
          <p:cNvSpPr>
            <a:spLocks noGrp="1"/>
          </p:cNvSpPr>
          <p:nvPr>
            <p:ph type="ftr" sz="quarter" idx="11"/>
          </p:nvPr>
        </p:nvSpPr>
        <p:spPr>
          <a:xfrm>
            <a:off x="2171700" y="4767264"/>
            <a:ext cx="5257800" cy="273844"/>
          </a:xfrm>
        </p:spPr>
        <p:txBody>
          <a:bodyPr/>
          <a:lstStyle/>
          <a:p>
            <a:pPr>
              <a:defRPr/>
            </a:pPr>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pPr>
              <a:defRPr/>
            </a:pPr>
            <a:fld id="{9F383C19-528F-4594-9329-C2C2B2F49E86}" type="slidenum">
              <a:rPr lang="en-US"/>
              <a:pPr>
                <a:defRPr/>
              </a:pPr>
              <a:t>26</a:t>
            </a:fld>
            <a:endParaRPr lang="en-US"/>
          </a:p>
        </p:txBody>
      </p:sp>
      <p:sp>
        <p:nvSpPr>
          <p:cNvPr id="7" name="Title 1"/>
          <p:cNvSpPr txBox="1">
            <a:spLocks/>
          </p:cNvSpPr>
          <p:nvPr/>
        </p:nvSpPr>
        <p:spPr>
          <a:xfrm>
            <a:off x="1142976" y="0"/>
            <a:ext cx="8001024"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Prerequisite</a:t>
            </a:r>
            <a:r>
              <a:rPr lang="en-US" sz="2100" b="1" u="sng" dirty="0">
                <a:latin typeface="Times New Roman" pitchFamily="18" charset="0"/>
                <a:cs typeface="Times New Roman" pitchFamily="18" charset="0"/>
              </a:rPr>
              <a:t>   </a:t>
            </a:r>
          </a:p>
        </p:txBody>
      </p:sp>
      <p:pic>
        <p:nvPicPr>
          <p:cNvPr id="26631"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1863555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0">
                                            <p:txEl>
                                              <p:pRg st="1" end="1"/>
                                            </p:txEl>
                                          </p:spTgt>
                                        </p:tgtEl>
                                        <p:attrNameLst>
                                          <p:attrName>style.visibility</p:attrName>
                                        </p:attrNameLst>
                                      </p:cBhvr>
                                      <p:to>
                                        <p:strVal val="visible"/>
                                      </p:to>
                                    </p:set>
                                    <p:animEffect transition="in" filter="fade">
                                      <p:cBhvr>
                                        <p:cTn id="7" dur="2000"/>
                                        <p:tgtEl>
                                          <p:spTgt spid="71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0">
                                            <p:txEl>
                                              <p:pRg st="4" end="4"/>
                                            </p:txEl>
                                          </p:spTgt>
                                        </p:tgtEl>
                                        <p:attrNameLst>
                                          <p:attrName>style.visibility</p:attrName>
                                        </p:attrNameLst>
                                      </p:cBhvr>
                                      <p:to>
                                        <p:strVal val="visible"/>
                                      </p:to>
                                    </p:set>
                                    <p:animEffect transition="in" filter="fade">
                                      <p:cBhvr>
                                        <p:cTn id="12" dur="2000"/>
                                        <p:tgtEl>
                                          <p:spTgt spid="717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0">
                                            <p:txEl>
                                              <p:pRg st="5" end="5"/>
                                            </p:txEl>
                                          </p:spTgt>
                                        </p:tgtEl>
                                        <p:attrNameLst>
                                          <p:attrName>style.visibility</p:attrName>
                                        </p:attrNameLst>
                                      </p:cBhvr>
                                      <p:to>
                                        <p:strVal val="visible"/>
                                      </p:to>
                                    </p:set>
                                    <p:animEffect transition="in" filter="fade">
                                      <p:cBhvr>
                                        <p:cTn id="17" dur="2000"/>
                                        <p:tgtEl>
                                          <p:spTgt spid="717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70">
                                            <p:txEl>
                                              <p:pRg st="6" end="6"/>
                                            </p:txEl>
                                          </p:spTgt>
                                        </p:tgtEl>
                                        <p:attrNameLst>
                                          <p:attrName>style.visibility</p:attrName>
                                        </p:attrNameLst>
                                      </p:cBhvr>
                                      <p:to>
                                        <p:strVal val="visible"/>
                                      </p:to>
                                    </p:set>
                                    <p:animEffect transition="in" filter="fade">
                                      <p:cBhvr>
                                        <p:cTn id="22" dur="2000"/>
                                        <p:tgtEl>
                                          <p:spTgt spid="71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785786" y="785800"/>
            <a:ext cx="7500990" cy="3900500"/>
          </a:xfrm>
        </p:spPr>
        <p:txBody>
          <a:bodyPr/>
          <a:lstStyle/>
          <a:p>
            <a:pPr algn="just" eaLnBrk="1" hangingPunct="1"/>
            <a:r>
              <a:rPr lang="en-US" sz="1800" dirty="0">
                <a:latin typeface="Times New Roman" pitchFamily="18" charset="0"/>
                <a:cs typeface="Times New Roman" pitchFamily="18" charset="0"/>
              </a:rPr>
              <a:t>After you have read and studied this topic, you should be able to</a:t>
            </a:r>
          </a:p>
          <a:p>
            <a:pPr lvl="1">
              <a:lnSpc>
                <a:spcPct val="150000"/>
              </a:lnSpc>
              <a:buFont typeface="Arial" pitchFamily="34" charset="0"/>
              <a:buChar char="•"/>
            </a:pPr>
            <a:r>
              <a:rPr lang="en-US" sz="1800" dirty="0">
                <a:latin typeface="Times New Roman" pitchFamily="18" charset="0"/>
                <a:cs typeface="Times New Roman" pitchFamily="18" charset="0"/>
              </a:rPr>
              <a:t>Understand </a:t>
            </a:r>
            <a:r>
              <a:rPr lang="en-US" sz="1800" dirty="0" smtClean="0">
                <a:latin typeface="Times New Roman" pitchFamily="18" charset="0"/>
                <a:cs typeface="Times New Roman" pitchFamily="18" charset="0"/>
              </a:rPr>
              <a:t>the use of different type of </a:t>
            </a:r>
            <a:r>
              <a:rPr lang="en-IN" sz="1800" dirty="0" smtClean="0"/>
              <a:t>Widgets</a:t>
            </a:r>
            <a:endParaRPr lang="en-US" sz="1800" dirty="0">
              <a:latin typeface="Times New Roman" pitchFamily="18" charset="0"/>
              <a:cs typeface="Times New Roman" pitchFamily="18" charset="0"/>
            </a:endParaRPr>
          </a:p>
          <a:p>
            <a:pPr lvl="1" algn="just">
              <a:lnSpc>
                <a:spcPct val="150000"/>
              </a:lnSpc>
              <a:buFont typeface="Arial" pitchFamily="34" charset="0"/>
              <a:buChar char="•"/>
            </a:pPr>
            <a:r>
              <a:rPr lang="en-US" sz="1800" dirty="0" smtClean="0">
                <a:latin typeface="Times New Roman" pitchFamily="18" charset="0"/>
                <a:cs typeface="Times New Roman" pitchFamily="18" charset="0"/>
              </a:rPr>
              <a:t>Understand how to use widgets</a:t>
            </a:r>
            <a:endParaRPr lang="en-US" sz="1800" dirty="0">
              <a:latin typeface="Times New Roman" pitchFamily="18" charset="0"/>
              <a:cs typeface="Times New Roman" pitchFamily="18" charset="0"/>
            </a:endParaRPr>
          </a:p>
          <a:p>
            <a:pPr lvl="1" algn="just">
              <a:lnSpc>
                <a:spcPct val="150000"/>
              </a:lnSpc>
              <a:buFont typeface="Arial" pitchFamily="34" charset="0"/>
              <a:buChar char="•"/>
            </a:pPr>
            <a:r>
              <a:rPr lang="en-US" sz="1800" dirty="0" smtClean="0">
                <a:latin typeface="Times New Roman" pitchFamily="18" charset="0"/>
                <a:cs typeface="Times New Roman" pitchFamily="18" charset="0"/>
              </a:rPr>
              <a:t>Learn to make GUI application </a:t>
            </a:r>
            <a:endParaRPr lang="en-US" sz="1800" dirty="0">
              <a:latin typeface="Times New Roman" pitchFamily="18" charset="0"/>
              <a:cs typeface="Times New Roman" pitchFamily="18" charset="0"/>
            </a:endParaRPr>
          </a:p>
          <a:p>
            <a:pPr lvl="1" algn="just">
              <a:lnSpc>
                <a:spcPct val="150000"/>
              </a:lnSpc>
              <a:buNone/>
            </a:pPr>
            <a:endParaRPr lang="en-US" sz="1800" dirty="0">
              <a:latin typeface="Times New Roman" pitchFamily="18" charset="0"/>
              <a:cs typeface="Times New Roman" pitchFamily="18" charset="0"/>
            </a:endParaRPr>
          </a:p>
          <a:p>
            <a:pPr eaLnBrk="1" hangingPunct="1"/>
            <a:endParaRPr lang="en-US" sz="1800" dirty="0"/>
          </a:p>
        </p:txBody>
      </p:sp>
      <p:sp>
        <p:nvSpPr>
          <p:cNvPr id="4" name="Date Placeholder 3"/>
          <p:cNvSpPr>
            <a:spLocks noGrp="1"/>
          </p:cNvSpPr>
          <p:nvPr>
            <p:ph type="dt" sz="quarter" idx="10"/>
          </p:nvPr>
        </p:nvSpPr>
        <p:spPr/>
        <p:txBody>
          <a:bodyPr/>
          <a:lstStyle/>
          <a:p>
            <a:pPr>
              <a:defRPr/>
            </a:pPr>
            <a:fld id="{BDF40CDE-9516-4817-8254-3927283ABEAB}" type="datetime1">
              <a:rPr lang="en-US" smtClean="0"/>
              <a:t>4/10/2023</a:t>
            </a:fld>
            <a:endParaRPr lang="en-US"/>
          </a:p>
        </p:txBody>
      </p:sp>
      <p:sp>
        <p:nvSpPr>
          <p:cNvPr id="5" name="Footer Placeholder 4"/>
          <p:cNvSpPr>
            <a:spLocks noGrp="1"/>
          </p:cNvSpPr>
          <p:nvPr>
            <p:ph type="ftr" sz="quarter" idx="11"/>
          </p:nvPr>
        </p:nvSpPr>
        <p:spPr>
          <a:xfrm>
            <a:off x="2228850" y="4686300"/>
            <a:ext cx="5086350" cy="273844"/>
          </a:xfrm>
        </p:spPr>
        <p:txBody>
          <a:bodyPr/>
          <a:lstStyle/>
          <a:p>
            <a:pPr>
              <a:defRPr/>
            </a:pPr>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pPr>
              <a:defRPr/>
            </a:pPr>
            <a:fld id="{324C49F4-64BD-4EAA-978D-4C0E5225D2B9}" type="slidenum">
              <a:rPr lang="en-US"/>
              <a:pPr>
                <a:defRPr/>
              </a:pPr>
              <a:t>27</a:t>
            </a:fld>
            <a:endParaRPr lang="en-US"/>
          </a:p>
        </p:txBody>
      </p:sp>
      <p:sp>
        <p:nvSpPr>
          <p:cNvPr id="7" name="Title 1"/>
          <p:cNvSpPr txBox="1">
            <a:spLocks/>
          </p:cNvSpPr>
          <p:nvPr/>
        </p:nvSpPr>
        <p:spPr>
          <a:xfrm>
            <a:off x="2171700" y="0"/>
            <a:ext cx="69723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itchFamily="18" charset="0"/>
                <a:cs typeface="Times New Roman" pitchFamily="18" charset="0"/>
              </a:rPr>
              <a:t>Topic Objective</a:t>
            </a:r>
          </a:p>
        </p:txBody>
      </p:sp>
      <p:pic>
        <p:nvPicPr>
          <p:cNvPr id="4103" name="Picture 2" descr="E:\NIET\Project\xLogo11.png.pagespeed.ic.pydHLuCQEZ.png"/>
          <p:cNvPicPr>
            <a:picLocks noChangeAspect="1" noChangeArrowheads="1"/>
          </p:cNvPicPr>
          <p:nvPr/>
        </p:nvPicPr>
        <p:blipFill>
          <a:blip r:embed="rId2"/>
          <a:srcRect/>
          <a:stretch>
            <a:fillRect/>
          </a:stretch>
        </p:blipFill>
        <p:spPr bwMode="auto">
          <a:xfrm>
            <a:off x="1143000" y="1"/>
            <a:ext cx="1085850" cy="613172"/>
          </a:xfrm>
          <a:prstGeom prst="rect">
            <a:avLst/>
          </a:prstGeom>
          <a:noFill/>
          <a:ln w="9525">
            <a:noFill/>
            <a:miter lim="800000"/>
            <a:headEnd/>
            <a:tailEnd/>
          </a:ln>
        </p:spPr>
      </p:pic>
    </p:spTree>
    <p:extLst>
      <p:ext uri="{BB962C8B-B14F-4D97-AF65-F5344CB8AC3E}">
        <p14:creationId xmlns:p14="http://schemas.microsoft.com/office/powerpoint/2010/main" val="1029936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down)">
                                      <p:cBhvr>
                                        <p:cTn id="7" dur="500"/>
                                        <p:tgtEl>
                                          <p:spTgt spid="409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98">
                                            <p:txEl>
                                              <p:pRg st="1" end="1"/>
                                            </p:txEl>
                                          </p:spTgt>
                                        </p:tgtEl>
                                        <p:attrNameLst>
                                          <p:attrName>style.visibility</p:attrName>
                                        </p:attrNameLst>
                                      </p:cBhvr>
                                      <p:to>
                                        <p:strVal val="visible"/>
                                      </p:to>
                                    </p:set>
                                    <p:animEffect transition="in" filter="wipe(down)">
                                      <p:cBhvr>
                                        <p:cTn id="10" dur="500"/>
                                        <p:tgtEl>
                                          <p:spTgt spid="4098">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98">
                                            <p:txEl>
                                              <p:pRg st="2" end="2"/>
                                            </p:txEl>
                                          </p:spTgt>
                                        </p:tgtEl>
                                        <p:attrNameLst>
                                          <p:attrName>style.visibility</p:attrName>
                                        </p:attrNameLst>
                                      </p:cBhvr>
                                      <p:to>
                                        <p:strVal val="visible"/>
                                      </p:to>
                                    </p:set>
                                    <p:animEffect transition="in" filter="wipe(down)">
                                      <p:cBhvr>
                                        <p:cTn id="13" dur="500"/>
                                        <p:tgtEl>
                                          <p:spTgt spid="4098">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98">
                                            <p:txEl>
                                              <p:pRg st="3" end="3"/>
                                            </p:txEl>
                                          </p:spTgt>
                                        </p:tgtEl>
                                        <p:attrNameLst>
                                          <p:attrName>style.visibility</p:attrName>
                                        </p:attrNameLst>
                                      </p:cBhvr>
                                      <p:to>
                                        <p:strVal val="visible"/>
                                      </p:to>
                                    </p:set>
                                    <p:animEffect transition="in" filter="wipe(down)">
                                      <p:cBhvr>
                                        <p:cTn id="16" dur="500"/>
                                        <p:tgtEl>
                                          <p:spTgt spid="40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7238"/>
            <a:ext cx="8229600" cy="3924312"/>
          </a:xfrm>
        </p:spPr>
        <p:txBody>
          <a:bodyPr>
            <a:normAutofit/>
          </a:bodyPr>
          <a:lstStyle/>
          <a:p>
            <a:pPr marL="0" indent="0">
              <a:buNone/>
            </a:pPr>
            <a:r>
              <a:rPr lang="en-US" sz="2000" b="1" dirty="0" err="1" smtClean="0">
                <a:latin typeface="Times New Roman" pitchFamily="18" charset="0"/>
                <a:cs typeface="Times New Roman" pitchFamily="18" charset="0"/>
              </a:rPr>
              <a:t>Ipywidgets</a:t>
            </a:r>
            <a:r>
              <a:rPr lang="en-US" sz="2000" b="1" dirty="0" smtClean="0">
                <a:latin typeface="Times New Roman" pitchFamily="18" charset="0"/>
                <a:cs typeface="Times New Roman" pitchFamily="18" charset="0"/>
              </a:rPr>
              <a:t> Widgets</a:t>
            </a:r>
            <a:endParaRPr lang="en-US" sz="2000" dirty="0" smtClean="0">
              <a:latin typeface="Times New Roman" pitchFamily="18" charset="0"/>
              <a:cs typeface="Times New Roman" pitchFamily="18" charset="0"/>
            </a:endParaRPr>
          </a:p>
          <a:p>
            <a:pPr marL="0" indent="0"/>
            <a:r>
              <a:rPr lang="en-US" sz="2000" dirty="0" smtClean="0">
                <a:latin typeface="Times New Roman" pitchFamily="18" charset="0"/>
                <a:cs typeface="Times New Roman" pitchFamily="18" charset="0"/>
              </a:rPr>
              <a:t>It provides various graphical user interface controls to the users for handling their data interactively  </a:t>
            </a:r>
          </a:p>
          <a:p>
            <a:pPr marL="0" indent="0"/>
            <a:r>
              <a:rPr lang="en-US" sz="2000" dirty="0" smtClean="0">
                <a:latin typeface="Times New Roman" pitchFamily="18" charset="0"/>
                <a:cs typeface="Times New Roman" pitchFamily="18" charset="0"/>
              </a:rPr>
              <a:t>It provides interactive HTML widgets for </a:t>
            </a:r>
            <a:r>
              <a:rPr lang="en-US" sz="2000" dirty="0" err="1" smtClean="0">
                <a:latin typeface="Times New Roman" pitchFamily="18" charset="0"/>
                <a:cs typeface="Times New Roman" pitchFamily="18" charset="0"/>
              </a:rPr>
              <a:t>Jupyter</a:t>
            </a:r>
            <a:r>
              <a:rPr lang="en-US" sz="2000" dirty="0" smtClean="0">
                <a:latin typeface="Times New Roman" pitchFamily="18" charset="0"/>
                <a:cs typeface="Times New Roman" pitchFamily="18" charset="0"/>
              </a:rPr>
              <a:t> notebooks, </a:t>
            </a:r>
            <a:r>
              <a:rPr lang="en-US" sz="2000" dirty="0" err="1" smtClean="0">
                <a:latin typeface="Times New Roman" pitchFamily="18" charset="0"/>
                <a:cs typeface="Times New Roman" pitchFamily="18" charset="0"/>
              </a:rPr>
              <a:t>JupyterLab</a:t>
            </a:r>
            <a:r>
              <a:rPr lang="en-US" sz="2000" dirty="0" smtClean="0">
                <a:latin typeface="Times New Roman" pitchFamily="18" charset="0"/>
                <a:cs typeface="Times New Roman" pitchFamily="18" charset="0"/>
              </a:rPr>
              <a:t> and the </a:t>
            </a:r>
            <a:r>
              <a:rPr lang="en-US" sz="2000" dirty="0" err="1" smtClean="0">
                <a:latin typeface="Times New Roman" pitchFamily="18" charset="0"/>
                <a:cs typeface="Times New Roman" pitchFamily="18" charset="0"/>
              </a:rPr>
              <a:t>Ipython</a:t>
            </a:r>
            <a:r>
              <a:rPr lang="en-US" sz="2000" dirty="0" smtClean="0">
                <a:latin typeface="Times New Roman" pitchFamily="18" charset="0"/>
                <a:cs typeface="Times New Roman" pitchFamily="18" charset="0"/>
              </a:rPr>
              <a:t> kernel. </a:t>
            </a:r>
          </a:p>
          <a:p>
            <a:pPr marL="0" indent="0"/>
            <a:r>
              <a:rPr lang="en-US" sz="2000" dirty="0" smtClean="0">
                <a:latin typeface="Times New Roman" pitchFamily="18" charset="0"/>
                <a:cs typeface="Times New Roman" pitchFamily="18" charset="0"/>
              </a:rPr>
              <a:t>It can be created quickly</a:t>
            </a:r>
          </a:p>
          <a:p>
            <a:pPr marL="0" indent="0">
              <a:buNone/>
            </a:pPr>
            <a:r>
              <a:rPr lang="en-US" sz="2000" b="1" u="sng" dirty="0" smtClean="0">
                <a:latin typeface="Times New Roman" pitchFamily="18" charset="0"/>
                <a:cs typeface="Times New Roman" pitchFamily="18" charset="0"/>
              </a:rPr>
              <a:t>Advantages:-</a:t>
            </a:r>
          </a:p>
          <a:p>
            <a:r>
              <a:rPr lang="en-US" sz="2000" dirty="0" smtClean="0">
                <a:latin typeface="Times New Roman" pitchFamily="18" charset="0"/>
                <a:cs typeface="Times New Roman" pitchFamily="18" charset="0"/>
              </a:rPr>
              <a:t>This package will provide Python programmers all the standard widgets and functions to be able to control their data interactively and visualize various aspects of it.</a:t>
            </a:r>
          </a:p>
        </p:txBody>
      </p:sp>
      <p:sp>
        <p:nvSpPr>
          <p:cNvPr id="5"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smtClean="0">
                <a:solidFill>
                  <a:schemeClr val="tx1"/>
                </a:solidFill>
              </a:rPr>
              <a:t>(</a:t>
            </a:r>
            <a:r>
              <a:rPr lang="en-US" b="1" dirty="0" err="1" smtClean="0">
                <a:latin typeface="Times New Roman" pitchFamily="18" charset="0"/>
                <a:cs typeface="Times New Roman" pitchFamily="18" charset="0"/>
              </a:rPr>
              <a:t>Ipywidgets</a:t>
            </a:r>
            <a:r>
              <a:rPr lang="en-US" b="1" dirty="0" smtClean="0">
                <a:latin typeface="Times New Roman" pitchFamily="18" charset="0"/>
                <a:cs typeface="Times New Roman" pitchFamily="18" charset="0"/>
              </a:rPr>
              <a:t> Widgets</a:t>
            </a:r>
            <a:r>
              <a:rPr lang="en-US" dirty="0" smtClean="0">
                <a:solidFill>
                  <a:schemeClr val="tx1"/>
                </a:solidFill>
              </a:rPr>
              <a:t>)</a:t>
            </a:r>
            <a:r>
              <a:rPr lang="en-US" b="1" dirty="0" smtClean="0">
                <a:solidFill>
                  <a:schemeClr val="tx1"/>
                </a:solidFill>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E50C8D3E-1C76-4FDB-A5A4-988EE78C608F}" type="datetime1">
              <a:rPr lang="en-US" smtClean="0"/>
              <a:t>4/10/2023</a:t>
            </a:fld>
            <a:endParaRPr lang="en-US"/>
          </a:p>
        </p:txBody>
      </p:sp>
      <p:sp>
        <p:nvSpPr>
          <p:cNvPr id="8" name="Footer Placeholder 7"/>
          <p:cNvSpPr>
            <a:spLocks noGrp="1"/>
          </p:cNvSpPr>
          <p:nvPr>
            <p:ph type="ftr" sz="quarter" idx="11"/>
          </p:nvPr>
        </p:nvSpPr>
        <p:spPr>
          <a:xfrm>
            <a:off x="2057400" y="4767264"/>
            <a:ext cx="3962400" cy="273844"/>
          </a:xfrm>
        </p:spPr>
        <p:txBody>
          <a:bodyPr/>
          <a:lstStyle/>
          <a:p>
            <a:r>
              <a:rPr lang="en-US" smtClean="0"/>
              <a:t>Programming in Python                        Unit 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5733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857238"/>
            <a:ext cx="7929618" cy="3851672"/>
          </a:xfrm>
        </p:spPr>
        <p:txBody>
          <a:bodyPr>
            <a:normAutofit fontScale="40000" lnSpcReduction="20000"/>
          </a:bodyPr>
          <a:lstStyle/>
          <a:p>
            <a:pPr marL="0" indent="0">
              <a:buNone/>
            </a:pPr>
            <a:endParaRPr lang="en-US" sz="3400" dirty="0" smtClean="0">
              <a:latin typeface="Times New Roman" pitchFamily="18" charset="0"/>
              <a:cs typeface="Times New Roman" pitchFamily="18" charset="0"/>
            </a:endParaRPr>
          </a:p>
          <a:p>
            <a:pPr marL="0" indent="0">
              <a:buNone/>
            </a:pPr>
            <a:r>
              <a:rPr lang="en-US" sz="5000" dirty="0" smtClean="0">
                <a:cs typeface="Times New Roman" pitchFamily="18" charset="0"/>
              </a:rPr>
              <a:t>The types of widgets supported by </a:t>
            </a:r>
            <a:r>
              <a:rPr lang="en-US" sz="5000" dirty="0" err="1" smtClean="0">
                <a:cs typeface="Times New Roman" pitchFamily="18" charset="0"/>
              </a:rPr>
              <a:t>Ipywidgets</a:t>
            </a:r>
            <a:r>
              <a:rPr lang="en-US" sz="5000" dirty="0" smtClean="0">
                <a:cs typeface="Times New Roman" pitchFamily="18" charset="0"/>
              </a:rPr>
              <a:t> library are</a:t>
            </a:r>
          </a:p>
          <a:p>
            <a:pPr marL="0" indent="0">
              <a:buNone/>
            </a:pPr>
            <a:endParaRPr lang="en-US" sz="5000" dirty="0" smtClean="0"/>
          </a:p>
          <a:p>
            <a:pPr marL="0" indent="0">
              <a:lnSpc>
                <a:spcPct val="170000"/>
              </a:lnSpc>
            </a:pPr>
            <a:r>
              <a:rPr lang="en-US" sz="5000" dirty="0" smtClean="0"/>
              <a:t>   </a:t>
            </a:r>
            <a:r>
              <a:rPr lang="en-US" sz="5000" b="1" dirty="0" smtClean="0">
                <a:cs typeface="Times New Roman" pitchFamily="18" charset="0"/>
              </a:rPr>
              <a:t> Numeric widgets</a:t>
            </a:r>
          </a:p>
          <a:p>
            <a:pPr marL="0" indent="0">
              <a:lnSpc>
                <a:spcPct val="170000"/>
              </a:lnSpc>
            </a:pPr>
            <a:r>
              <a:rPr lang="en-US" sz="5000" b="1" dirty="0" smtClean="0">
                <a:cs typeface="Times New Roman" pitchFamily="18" charset="0"/>
              </a:rPr>
              <a:t>    Boolean widgets</a:t>
            </a:r>
          </a:p>
          <a:p>
            <a:pPr marL="0" indent="0">
              <a:lnSpc>
                <a:spcPct val="170000"/>
              </a:lnSpc>
            </a:pPr>
            <a:r>
              <a:rPr lang="en-US" sz="5000" b="1" dirty="0" smtClean="0">
                <a:cs typeface="Times New Roman" pitchFamily="18" charset="0"/>
              </a:rPr>
              <a:t>    Selection widgets</a:t>
            </a:r>
          </a:p>
          <a:p>
            <a:pPr marL="0" indent="0">
              <a:lnSpc>
                <a:spcPct val="170000"/>
              </a:lnSpc>
            </a:pPr>
            <a:r>
              <a:rPr lang="en-US" sz="5000" b="1" dirty="0" smtClean="0">
                <a:cs typeface="Times New Roman" pitchFamily="18" charset="0"/>
              </a:rPr>
              <a:t>    String widgets</a:t>
            </a:r>
          </a:p>
          <a:p>
            <a:pPr marL="0" indent="0">
              <a:lnSpc>
                <a:spcPct val="170000"/>
              </a:lnSpc>
            </a:pPr>
            <a:endParaRPr lang="en-US" sz="1800" b="1" dirty="0" smtClean="0">
              <a:latin typeface="Times New Roman" pitchFamily="18" charset="0"/>
              <a:cs typeface="Times New Roman" pitchFamily="18" charset="0"/>
            </a:endParaRP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p:txBody>
      </p:sp>
      <p:sp>
        <p:nvSpPr>
          <p:cNvPr id="7"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itchFamily="18" charset="0"/>
                <a:cs typeface="Times New Roman" pitchFamily="18" charset="0"/>
              </a:rPr>
              <a:t>Type </a:t>
            </a:r>
            <a:r>
              <a:rPr lang="en-US" sz="2800" b="1" dirty="0" smtClean="0">
                <a:latin typeface="Times New Roman" pitchFamily="18" charset="0"/>
                <a:cs typeface="Times New Roman" pitchFamily="18" charset="0"/>
              </a:rPr>
              <a:t>of </a:t>
            </a:r>
            <a:r>
              <a:rPr lang="en-US" sz="2800" b="1" dirty="0" err="1" smtClean="0">
                <a:latin typeface="Times New Roman" pitchFamily="18" charset="0"/>
                <a:cs typeface="Times New Roman" pitchFamily="18" charset="0"/>
              </a:rPr>
              <a:t>Ipywidgets</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9" name="Date Placeholder 8"/>
          <p:cNvSpPr>
            <a:spLocks noGrp="1"/>
          </p:cNvSpPr>
          <p:nvPr>
            <p:ph type="dt" sz="half" idx="10"/>
          </p:nvPr>
        </p:nvSpPr>
        <p:spPr/>
        <p:txBody>
          <a:bodyPr/>
          <a:lstStyle/>
          <a:p>
            <a:fld id="{D7241A8E-09D9-4293-8983-BFE4E275B2C4}" type="datetime1">
              <a:rPr lang="en-US" smtClean="0"/>
              <a:t>4/10/2023</a:t>
            </a:fld>
            <a:endParaRPr lang="en-US"/>
          </a:p>
        </p:txBody>
      </p:sp>
      <p:sp>
        <p:nvSpPr>
          <p:cNvPr id="10" name="Footer Placeholder 9"/>
          <p:cNvSpPr>
            <a:spLocks noGrp="1"/>
          </p:cNvSpPr>
          <p:nvPr>
            <p:ph type="ftr" sz="quarter" idx="11"/>
          </p:nvPr>
        </p:nvSpPr>
        <p:spPr>
          <a:xfrm>
            <a:off x="1844040" y="4767264"/>
            <a:ext cx="4175760" cy="273844"/>
          </a:xfrm>
        </p:spPr>
        <p:txBody>
          <a:bodyPr/>
          <a:lstStyle/>
          <a:p>
            <a:r>
              <a:rPr lang="en-US" smtClean="0"/>
              <a:t>Programming in Python                        Unit I</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29</a:t>
            </a:fld>
            <a:endParaRPr lang="en-US"/>
          </a:p>
        </p:txBody>
      </p:sp>
      <p:sp>
        <p:nvSpPr>
          <p:cNvPr id="12" name="Rectangle 11"/>
          <p:cNvSpPr/>
          <p:nvPr/>
        </p:nvSpPr>
        <p:spPr>
          <a:xfrm>
            <a:off x="3786182" y="1785932"/>
            <a:ext cx="4572000" cy="1383456"/>
          </a:xfrm>
          <a:prstGeom prst="rect">
            <a:avLst/>
          </a:prstGeom>
        </p:spPr>
        <p:txBody>
          <a:bodyPr wrap="square">
            <a:spAutoFit/>
          </a:bodyPr>
          <a:lstStyle/>
          <a:p>
            <a:pPr>
              <a:buFont typeface="Arial" pitchFamily="34" charset="0"/>
              <a:buChar char="•"/>
            </a:pPr>
            <a:r>
              <a:rPr lang="en-GB" b="1" dirty="0" smtClean="0">
                <a:cs typeface="Times New Roman" pitchFamily="18" charset="0"/>
              </a:rPr>
              <a:t> </a:t>
            </a:r>
            <a:r>
              <a:rPr lang="en-GB" sz="2000" b="1" dirty="0" smtClean="0">
                <a:cs typeface="Times New Roman" pitchFamily="18" charset="0"/>
              </a:rPr>
              <a:t>Data picker </a:t>
            </a:r>
          </a:p>
          <a:p>
            <a:pPr>
              <a:lnSpc>
                <a:spcPct val="170000"/>
              </a:lnSpc>
              <a:buFont typeface="Arial" pitchFamily="34" charset="0"/>
              <a:buChar char="•"/>
            </a:pPr>
            <a:r>
              <a:rPr lang="en-GB" sz="2000" b="1" dirty="0" smtClean="0">
                <a:cs typeface="Times New Roman" pitchFamily="18" charset="0"/>
              </a:rPr>
              <a:t> </a:t>
            </a:r>
            <a:r>
              <a:rPr lang="en-GB" sz="2000" b="1" dirty="0" err="1" smtClean="0">
                <a:cs typeface="Times New Roman" pitchFamily="18" charset="0"/>
              </a:rPr>
              <a:t>Color</a:t>
            </a:r>
            <a:r>
              <a:rPr lang="en-GB" sz="2000" b="1" dirty="0" smtClean="0">
                <a:cs typeface="Times New Roman" pitchFamily="18" charset="0"/>
              </a:rPr>
              <a:t> picker </a:t>
            </a:r>
          </a:p>
          <a:p>
            <a:pPr>
              <a:lnSpc>
                <a:spcPct val="170000"/>
              </a:lnSpc>
              <a:buFont typeface="Arial" pitchFamily="34" charset="0"/>
              <a:buChar char="•"/>
            </a:pPr>
            <a:r>
              <a:rPr lang="en-GB" sz="2000" b="1" dirty="0" smtClean="0">
                <a:cs typeface="Times New Roman" pitchFamily="18" charset="0"/>
              </a:rPr>
              <a:t> Container widgets</a:t>
            </a:r>
          </a:p>
        </p:txBody>
      </p:sp>
    </p:spTree>
    <p:extLst>
      <p:ext uri="{BB962C8B-B14F-4D97-AF65-F5344CB8AC3E}">
        <p14:creationId xmlns:p14="http://schemas.microsoft.com/office/powerpoint/2010/main" val="39958749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down)">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down)">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down)">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wipe(down)">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wipe(down)">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wipe(down)">
                                      <p:cBhvr>
                                        <p:cTn id="62" dur="500"/>
                                        <p:tgtEl>
                                          <p:spTgt spid="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xEl>
                                              <p:pRg st="1" end="1"/>
                                            </p:txEl>
                                          </p:spTgt>
                                        </p:tgtEl>
                                        <p:attrNameLst>
                                          <p:attrName>style.visibility</p:attrName>
                                        </p:attrNameLst>
                                      </p:cBhvr>
                                      <p:to>
                                        <p:strVal val="visible"/>
                                      </p:to>
                                    </p:set>
                                    <p:animEffect transition="in" filter="wipe(down)">
                                      <p:cBhvr>
                                        <p:cTn id="67" dur="500"/>
                                        <p:tgtEl>
                                          <p:spTgt spid="12">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xEl>
                                              <p:pRg st="2" end="2"/>
                                            </p:txEl>
                                          </p:spTgt>
                                        </p:tgtEl>
                                        <p:attrNameLst>
                                          <p:attrName>style.visibility</p:attrName>
                                        </p:attrNameLst>
                                      </p:cBhvr>
                                      <p:to>
                                        <p:strVal val="visible"/>
                                      </p:to>
                                    </p:set>
                                    <p:animEffect transition="in" filter="wipe(down)">
                                      <p:cBhvr>
                                        <p:cTn id="7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886" y="5936"/>
            <a:ext cx="7358114" cy="696520"/>
          </a:xfrm>
        </p:spPr>
        <p:style>
          <a:lnRef idx="1">
            <a:schemeClr val="accent5"/>
          </a:lnRef>
          <a:fillRef idx="2">
            <a:schemeClr val="accent5"/>
          </a:fillRef>
          <a:effectRef idx="1">
            <a:schemeClr val="accent5"/>
          </a:effectRef>
          <a:fontRef idx="minor">
            <a:schemeClr val="dk1"/>
          </a:fontRef>
        </p:style>
        <p:txBody>
          <a:bodyPr>
            <a:noAutofit/>
          </a:bodyPr>
          <a:lstStyle/>
          <a:p>
            <a:r>
              <a:rPr lang="en-US" sz="3200" dirty="0" smtClean="0"/>
              <a:t>Introduction</a:t>
            </a:r>
            <a:endParaRPr lang="en-US" sz="3200" dirty="0"/>
          </a:p>
        </p:txBody>
      </p:sp>
      <p:sp>
        <p:nvSpPr>
          <p:cNvPr id="9" name="Date Placeholder 8"/>
          <p:cNvSpPr>
            <a:spLocks noGrp="1"/>
          </p:cNvSpPr>
          <p:nvPr>
            <p:ph type="dt" sz="half" idx="10"/>
          </p:nvPr>
        </p:nvSpPr>
        <p:spPr/>
        <p:txBody>
          <a:bodyPr/>
          <a:lstStyle/>
          <a:p>
            <a:fld id="{9C36D00B-D71F-4AE5-9004-D5FA2EA3A869}"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sp>
        <p:nvSpPr>
          <p:cNvPr id="11" name="Rectangle 10"/>
          <p:cNvSpPr/>
          <p:nvPr/>
        </p:nvSpPr>
        <p:spPr>
          <a:xfrm>
            <a:off x="642910" y="857238"/>
            <a:ext cx="8215370" cy="3785652"/>
          </a:xfrm>
          <a:prstGeom prst="rect">
            <a:avLst/>
          </a:prstGeom>
        </p:spPr>
        <p:txBody>
          <a:bodyPr wrap="square">
            <a:spAutoFit/>
          </a:bodyPr>
          <a:lstStyle/>
          <a:p>
            <a:pPr>
              <a:lnSpc>
                <a:spcPct val="150000"/>
              </a:lnSpc>
              <a:buFont typeface="Arial" pitchFamily="34" charset="0"/>
              <a:buChar char="•"/>
            </a:pPr>
            <a:r>
              <a:rPr lang="en-US" sz="2000" dirty="0" smtClean="0"/>
              <a:t>We will learn how to create a tabbed widget interface by using Python GUI and </a:t>
            </a:r>
            <a:r>
              <a:rPr lang="en-US" sz="2000" dirty="0" err="1" smtClean="0"/>
              <a:t>Tkinter</a:t>
            </a:r>
            <a:r>
              <a:rPr lang="en-US" sz="2000" dirty="0" smtClean="0"/>
              <a:t> package.</a:t>
            </a:r>
          </a:p>
          <a:p>
            <a:pPr>
              <a:lnSpc>
                <a:spcPct val="150000"/>
              </a:lnSpc>
              <a:buFont typeface="Arial" pitchFamily="34" charset="0"/>
              <a:buChar char="•"/>
            </a:pPr>
            <a:r>
              <a:rPr lang="en-US" sz="2000" dirty="0" smtClean="0"/>
              <a:t>The </a:t>
            </a:r>
            <a:r>
              <a:rPr lang="en-US" sz="2000" dirty="0" err="1" smtClean="0"/>
              <a:t>Tkinter</a:t>
            </a:r>
            <a:r>
              <a:rPr lang="en-US" sz="2000" dirty="0" smtClean="0"/>
              <a:t> module (“</a:t>
            </a:r>
            <a:r>
              <a:rPr lang="en-US" sz="2000" dirty="0" err="1" smtClean="0"/>
              <a:t>Tk</a:t>
            </a:r>
            <a:r>
              <a:rPr lang="en-US" sz="2000" dirty="0" smtClean="0"/>
              <a:t> interface”) is the standard Python interface to the </a:t>
            </a:r>
            <a:r>
              <a:rPr lang="en-US" sz="2000" dirty="0" err="1" smtClean="0"/>
              <a:t>Tk</a:t>
            </a:r>
            <a:r>
              <a:rPr lang="en-US" sz="2000" dirty="0" smtClean="0"/>
              <a:t> GUI toolkit. Both </a:t>
            </a:r>
            <a:r>
              <a:rPr lang="en-US" sz="2000" dirty="0" err="1" smtClean="0"/>
              <a:t>Tk</a:t>
            </a:r>
            <a:r>
              <a:rPr lang="en-US" sz="2000" dirty="0" smtClean="0"/>
              <a:t> and </a:t>
            </a:r>
            <a:r>
              <a:rPr lang="en-US" sz="2000" dirty="0" err="1" smtClean="0"/>
              <a:t>Tkinter</a:t>
            </a:r>
            <a:r>
              <a:rPr lang="en-US" sz="2000" dirty="0" smtClean="0"/>
              <a:t> are available on most Unix platforms, as well as on Windows systems. (</a:t>
            </a:r>
            <a:r>
              <a:rPr lang="en-US" sz="2000" dirty="0" err="1" smtClean="0"/>
              <a:t>Tk</a:t>
            </a:r>
            <a:r>
              <a:rPr lang="en-US" sz="2000" dirty="0" smtClean="0"/>
              <a:t> itself is not part of Python; it is maintained at </a:t>
            </a:r>
            <a:r>
              <a:rPr lang="en-US" sz="2000" dirty="0" err="1" smtClean="0"/>
              <a:t>ActiveState</a:t>
            </a:r>
            <a:r>
              <a:rPr lang="en-US" sz="2000" dirty="0" smtClean="0"/>
              <a:t>.)</a:t>
            </a:r>
          </a:p>
          <a:p>
            <a:pPr>
              <a:lnSpc>
                <a:spcPct val="150000"/>
              </a:lnSpc>
              <a:buFont typeface="Arial" pitchFamily="34" charset="0"/>
              <a:buChar char="•"/>
            </a:pPr>
            <a:r>
              <a:rPr lang="en-US" sz="2000" dirty="0" err="1" smtClean="0"/>
              <a:t>Tkinter</a:t>
            </a:r>
            <a:r>
              <a:rPr lang="en-US" sz="2000" dirty="0" smtClean="0"/>
              <a:t> package is shipped with Python as a standard package, so we don’t need to install anything to use it.</a:t>
            </a:r>
            <a:endParaRPr lang="en-US" sz="2000" dirty="0"/>
          </a:p>
        </p:txBody>
      </p:sp>
    </p:spTree>
    <p:extLst>
      <p:ext uri="{BB962C8B-B14F-4D97-AF65-F5344CB8AC3E}">
        <p14:creationId xmlns:p14="http://schemas.microsoft.com/office/powerpoint/2010/main" val="42894402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3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3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414" y="0"/>
            <a:ext cx="7929586"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142976" cy="645431"/>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30701CF9-1B1E-4D5C-A424-099E889CFA7B}" type="datetime1">
              <a:rPr lang="en-US" smtClean="0"/>
              <a:t>4/10/2023</a:t>
            </a:fld>
            <a:endParaRPr lang="en-US" dirty="0"/>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30</a:t>
            </a:fld>
            <a:endParaRPr lang="en-US"/>
          </a:p>
        </p:txBody>
      </p:sp>
      <p:sp>
        <p:nvSpPr>
          <p:cNvPr id="10" name="Content Placeholder 9"/>
          <p:cNvSpPr>
            <a:spLocks noGrp="1"/>
          </p:cNvSpPr>
          <p:nvPr>
            <p:ph idx="1"/>
          </p:nvPr>
        </p:nvSpPr>
        <p:spPr>
          <a:xfrm>
            <a:off x="457200" y="1000116"/>
            <a:ext cx="8229600" cy="1714510"/>
          </a:xfrm>
        </p:spPr>
        <p:txBody>
          <a:bodyPr>
            <a:normAutofit lnSpcReduction="10000"/>
          </a:bodyPr>
          <a:lstStyle/>
          <a:p>
            <a:pPr>
              <a:buNone/>
            </a:pPr>
            <a:r>
              <a:rPr lang="en-US" sz="2000" b="1" dirty="0" smtClean="0">
                <a:cs typeface="Times New Roman" pitchFamily="18" charset="0"/>
              </a:rPr>
              <a:t>Numeric Widgets</a:t>
            </a:r>
            <a:endParaRPr lang="en-US" sz="2000" dirty="0" smtClean="0">
              <a:cs typeface="Times New Roman" pitchFamily="18" charset="0"/>
            </a:endParaRPr>
          </a:p>
          <a:p>
            <a:r>
              <a:rPr lang="en-US" sz="2000" dirty="0" smtClean="0">
                <a:cs typeface="Times New Roman" pitchFamily="18" charset="0"/>
              </a:rPr>
              <a:t>Widgets exist for displaying integers and floats, both bounded and unbounded. </a:t>
            </a:r>
          </a:p>
          <a:p>
            <a:r>
              <a:rPr lang="en-US" sz="2000" dirty="0" smtClean="0">
                <a:cs typeface="Times New Roman" pitchFamily="18" charset="0"/>
              </a:rPr>
              <a:t>The integer widgets share a similar naming scheme to their floating point counterparts.</a:t>
            </a:r>
          </a:p>
          <a:p>
            <a:endParaRPr lang="en-US" sz="1600" dirty="0">
              <a:latin typeface="Times New Roman" pitchFamily="18" charset="0"/>
              <a:cs typeface="Times New Roman" pitchFamily="18" charset="0"/>
            </a:endParaRPr>
          </a:p>
        </p:txBody>
      </p:sp>
      <p:pic>
        <p:nvPicPr>
          <p:cNvPr id="13" name="Picture 5"/>
          <p:cNvPicPr>
            <a:picLocks noGrp="1" noChangeAspect="1" noChangeArrowheads="1"/>
          </p:cNvPicPr>
          <p:nvPr>
            <p:ph idx="1"/>
          </p:nvPr>
        </p:nvPicPr>
        <p:blipFill>
          <a:blip r:embed="rId3"/>
          <a:stretch>
            <a:fillRect/>
          </a:stretch>
        </p:blipFill>
        <p:spPr bwMode="auto">
          <a:xfrm>
            <a:off x="642910" y="3071815"/>
            <a:ext cx="7848600" cy="1428761"/>
          </a:xfrm>
          <a:prstGeom prst="rect">
            <a:avLst/>
          </a:prstGeom>
          <a:noFill/>
          <a:ln w="9525">
            <a:noFill/>
            <a:miter lim="800000"/>
            <a:headEnd/>
            <a:tailEnd/>
          </a:ln>
          <a:effectLst/>
        </p:spPr>
      </p:pic>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414" y="0"/>
            <a:ext cx="7929586"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142976" cy="645431"/>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96F14FAE-DF4C-4706-BAE7-CFF32FA8C828}" type="datetime1">
              <a:rPr lang="en-US" smtClean="0"/>
              <a:t>4/10/2023</a:t>
            </a:fld>
            <a:endParaRPr lang="en-US" dirty="0"/>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31</a:t>
            </a:fld>
            <a:endParaRPr lang="en-US"/>
          </a:p>
        </p:txBody>
      </p:sp>
      <p:sp>
        <p:nvSpPr>
          <p:cNvPr id="10" name="Content Placeholder 9"/>
          <p:cNvSpPr>
            <a:spLocks noGrp="1"/>
          </p:cNvSpPr>
          <p:nvPr>
            <p:ph idx="1"/>
          </p:nvPr>
        </p:nvSpPr>
        <p:spPr>
          <a:xfrm>
            <a:off x="457200" y="928676"/>
            <a:ext cx="8229600" cy="3665946"/>
          </a:xfrm>
        </p:spPr>
        <p:txBody>
          <a:bodyPr>
            <a:normAutofit/>
          </a:bodyPr>
          <a:lstStyle/>
          <a:p>
            <a:r>
              <a:rPr lang="en-US" sz="1900" b="1" dirty="0" smtClean="0">
                <a:cs typeface="Times New Roman" pitchFamily="18" charset="0"/>
              </a:rPr>
              <a:t>value </a:t>
            </a:r>
            <a:r>
              <a:rPr lang="en-US" sz="1900" dirty="0" smtClean="0">
                <a:cs typeface="Times New Roman" pitchFamily="18" charset="0"/>
              </a:rPr>
              <a:t>: In the value parameter, we pass a default value to be plotted on the slider. In this case it is 8.</a:t>
            </a:r>
          </a:p>
          <a:p>
            <a:r>
              <a:rPr lang="en-US" sz="1900" b="1" dirty="0" smtClean="0">
                <a:cs typeface="Times New Roman" pitchFamily="18" charset="0"/>
              </a:rPr>
              <a:t>min</a:t>
            </a:r>
            <a:r>
              <a:rPr lang="en-US" sz="1900" dirty="0" smtClean="0">
                <a:cs typeface="Times New Roman" pitchFamily="18" charset="0"/>
              </a:rPr>
              <a:t> : In the min parameter, we pass the </a:t>
            </a:r>
            <a:r>
              <a:rPr lang="en-US" sz="1900" dirty="0" err="1" smtClean="0">
                <a:cs typeface="Times New Roman" pitchFamily="18" charset="0"/>
              </a:rPr>
              <a:t>the</a:t>
            </a:r>
            <a:r>
              <a:rPr lang="en-US" sz="1900" dirty="0" smtClean="0">
                <a:cs typeface="Times New Roman" pitchFamily="18" charset="0"/>
              </a:rPr>
              <a:t> minimum value for the slider, where the slider will basically start from. In this case it is 0.</a:t>
            </a:r>
          </a:p>
          <a:p>
            <a:pPr>
              <a:lnSpc>
                <a:spcPct val="150000"/>
              </a:lnSpc>
            </a:pPr>
            <a:r>
              <a:rPr lang="en-US" sz="1900" b="1" dirty="0" smtClean="0">
                <a:cs typeface="Times New Roman" pitchFamily="18" charset="0"/>
              </a:rPr>
              <a:t>max</a:t>
            </a:r>
            <a:r>
              <a:rPr lang="en-US" sz="1900" dirty="0" smtClean="0">
                <a:cs typeface="Times New Roman" pitchFamily="18" charset="0"/>
              </a:rPr>
              <a:t> : In the max parameter, we pass the maximum value for the slider, where the slider will basically end at. In this case it is 15.</a:t>
            </a:r>
          </a:p>
          <a:p>
            <a:pPr>
              <a:lnSpc>
                <a:spcPct val="150000"/>
              </a:lnSpc>
            </a:pPr>
            <a:r>
              <a:rPr lang="en-US" sz="1900" b="1" dirty="0" smtClean="0">
                <a:cs typeface="Times New Roman" pitchFamily="18" charset="0"/>
              </a:rPr>
              <a:t>step : </a:t>
            </a:r>
            <a:r>
              <a:rPr lang="en-US" sz="1900" dirty="0" smtClean="0">
                <a:cs typeface="Times New Roman" pitchFamily="18" charset="0"/>
              </a:rPr>
              <a:t>In the step parameter, we pass the rate (step count) at which the slider increments on a single slide. In this case it is 1.</a:t>
            </a:r>
          </a:p>
          <a:p>
            <a:endParaRPr lang="en-US" dirty="0"/>
          </a:p>
        </p:txBody>
      </p:sp>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down)">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1"/>
            <a:ext cx="8229600" cy="3676664"/>
          </a:xfrm>
        </p:spPr>
        <p:txBody>
          <a:bodyPr>
            <a:noAutofit/>
          </a:bodyPr>
          <a:lstStyle/>
          <a:p>
            <a:pPr>
              <a:lnSpc>
                <a:spcPct val="150000"/>
              </a:lnSpc>
            </a:pPr>
            <a:r>
              <a:rPr lang="en-US" sz="1800" b="1" dirty="0" smtClean="0">
                <a:cs typeface="Times New Roman" pitchFamily="18" charset="0"/>
              </a:rPr>
              <a:t>description</a:t>
            </a:r>
            <a:r>
              <a:rPr lang="en-US" sz="1800" dirty="0" smtClean="0">
                <a:cs typeface="Times New Roman" pitchFamily="18" charset="0"/>
              </a:rPr>
              <a:t> : In the description parameter, we pass the string which will be the name/label given to the IntSlider widget. In this case it is ‘First IntSlider:’.</a:t>
            </a:r>
          </a:p>
          <a:p>
            <a:pPr>
              <a:lnSpc>
                <a:spcPct val="150000"/>
              </a:lnSpc>
            </a:pPr>
            <a:r>
              <a:rPr lang="en-US" sz="1800" b="1" dirty="0" smtClean="0">
                <a:cs typeface="Times New Roman" pitchFamily="18" charset="0"/>
              </a:rPr>
              <a:t>disabled </a:t>
            </a:r>
            <a:r>
              <a:rPr lang="en-US" sz="1800" dirty="0" smtClean="0">
                <a:cs typeface="Times New Roman" pitchFamily="18" charset="0"/>
              </a:rPr>
              <a:t>: In the disabled parameter, we pass a </a:t>
            </a:r>
            <a:r>
              <a:rPr lang="en-US" sz="1800" dirty="0" err="1" smtClean="0">
                <a:cs typeface="Times New Roman" pitchFamily="18" charset="0"/>
              </a:rPr>
              <a:t>boolean</a:t>
            </a:r>
            <a:r>
              <a:rPr lang="en-US" sz="1800" dirty="0" smtClean="0">
                <a:cs typeface="Times New Roman" pitchFamily="18" charset="0"/>
              </a:rPr>
              <a:t> value (either True or False). By passing True, you intend to keep your widget enabled and vice versa.</a:t>
            </a:r>
          </a:p>
          <a:p>
            <a:pPr>
              <a:lnSpc>
                <a:spcPct val="150000"/>
              </a:lnSpc>
            </a:pPr>
            <a:r>
              <a:rPr lang="en-US" sz="1800" b="1" dirty="0" err="1" smtClean="0">
                <a:cs typeface="Times New Roman" pitchFamily="18" charset="0"/>
              </a:rPr>
              <a:t>continuous_update</a:t>
            </a:r>
            <a:r>
              <a:rPr lang="en-US" sz="1800" b="1" dirty="0" smtClean="0">
                <a:cs typeface="Times New Roman" pitchFamily="18" charset="0"/>
              </a:rPr>
              <a:t> </a:t>
            </a:r>
            <a:r>
              <a:rPr lang="en-US" sz="1800" dirty="0" smtClean="0">
                <a:cs typeface="Times New Roman" pitchFamily="18" charset="0"/>
              </a:rPr>
              <a:t>: This </a:t>
            </a:r>
            <a:r>
              <a:rPr lang="en-US" sz="1800" dirty="0" err="1" smtClean="0">
                <a:cs typeface="Times New Roman" pitchFamily="18" charset="0"/>
              </a:rPr>
              <a:t>continuous_update</a:t>
            </a:r>
            <a:r>
              <a:rPr lang="en-US" sz="1800" dirty="0" smtClean="0">
                <a:cs typeface="Times New Roman" pitchFamily="18" charset="0"/>
              </a:rPr>
              <a:t> parameter basically triggers a value change only when the user stops dragging a slider. You again pass a </a:t>
            </a:r>
            <a:r>
              <a:rPr lang="en-US" sz="1800" dirty="0" err="1" smtClean="0">
                <a:cs typeface="Times New Roman" pitchFamily="18" charset="0"/>
              </a:rPr>
              <a:t>boolean</a:t>
            </a:r>
            <a:r>
              <a:rPr lang="en-US" sz="1800" dirty="0" smtClean="0">
                <a:cs typeface="Times New Roman" pitchFamily="18" charset="0"/>
              </a:rPr>
              <a:t> value (either True or False) in this </a:t>
            </a:r>
            <a:r>
              <a:rPr lang="en-US" sz="1800" dirty="0" err="1" smtClean="0">
                <a:cs typeface="Times New Roman" pitchFamily="18" charset="0"/>
              </a:rPr>
              <a:t>paramater</a:t>
            </a:r>
            <a:r>
              <a:rPr lang="en-US" sz="1800" dirty="0" smtClean="0">
                <a:cs typeface="Times New Roman" pitchFamily="18" charset="0"/>
              </a:rPr>
              <a:t>. Also, please read it as </a:t>
            </a:r>
            <a:r>
              <a:rPr lang="en-US" sz="1800" dirty="0" err="1" smtClean="0">
                <a:cs typeface="Times New Roman" pitchFamily="18" charset="0"/>
              </a:rPr>
              <a:t>continuous_update</a:t>
            </a:r>
            <a:r>
              <a:rPr lang="en-US" sz="1800" dirty="0" smtClean="0">
                <a:cs typeface="Times New Roman" pitchFamily="18" charset="0"/>
              </a:rPr>
              <a:t> in the code snippet above and not as </a:t>
            </a:r>
            <a:r>
              <a:rPr lang="en-US" sz="1800" dirty="0" err="1" smtClean="0">
                <a:cs typeface="Times New Roman" pitchFamily="18" charset="0"/>
              </a:rPr>
              <a:t>continous_update</a:t>
            </a:r>
            <a:endParaRPr lang="en-US" sz="1800" dirty="0" smtClean="0">
              <a:cs typeface="Times New Roman" pitchFamily="18" charset="0"/>
            </a:endParaRPr>
          </a:p>
          <a:p>
            <a:pPr>
              <a:lnSpc>
                <a:spcPct val="150000"/>
              </a:lnSpc>
              <a:buNone/>
            </a:pPr>
            <a:endParaRPr lang="en-US" sz="16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pPr marL="0" indent="0">
              <a:buNone/>
            </a:pPr>
            <a:endParaRPr lang="en-US" sz="18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F21ACE5D-12B1-4F91-968B-F492CE7DE988}" type="datetime1">
              <a:rPr lang="en-US" smtClean="0"/>
              <a:t>4/10/2023</a:t>
            </a:fld>
            <a:endParaRPr lang="en-US" dirty="0"/>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962400"/>
          </a:xfrm>
        </p:spPr>
        <p:txBody>
          <a:bodyPr>
            <a:normAutofit/>
          </a:bodyPr>
          <a:lstStyle/>
          <a:p>
            <a:pPr>
              <a:buNone/>
            </a:pPr>
            <a:endParaRPr lang="en-US" sz="1700" dirty="0" smtClean="0">
              <a:latin typeface="Times New Roman" pitchFamily="18" charset="0"/>
              <a:cs typeface="Times New Roman" pitchFamily="18" charset="0"/>
            </a:endParaRPr>
          </a:p>
          <a:p>
            <a:pPr>
              <a:lnSpc>
                <a:spcPct val="150000"/>
              </a:lnSpc>
            </a:pPr>
            <a:r>
              <a:rPr lang="en-US" sz="1800" b="1" dirty="0" smtClean="0">
                <a:cs typeface="Times New Roman" pitchFamily="18" charset="0"/>
              </a:rPr>
              <a:t>orientation</a:t>
            </a:r>
            <a:r>
              <a:rPr lang="en-US" sz="1800" dirty="0" smtClean="0">
                <a:cs typeface="Times New Roman" pitchFamily="18" charset="0"/>
              </a:rPr>
              <a:t> : In the orientation parameter, we pass either ‘horizontal’ or ‘vertical’ depending upon how do we want to align our slider on the screen. In this case, we have passed ‘horizontal’ and hence you can see the slider horizontally aligned.</a:t>
            </a:r>
          </a:p>
          <a:p>
            <a:pPr>
              <a:lnSpc>
                <a:spcPct val="150000"/>
              </a:lnSpc>
            </a:pPr>
            <a:r>
              <a:rPr lang="en-US" sz="1800" b="1" dirty="0" smtClean="0">
                <a:cs typeface="Times New Roman" pitchFamily="18" charset="0"/>
              </a:rPr>
              <a:t>readout</a:t>
            </a:r>
            <a:r>
              <a:rPr lang="en-US" sz="1800" dirty="0" smtClean="0">
                <a:cs typeface="Times New Roman" pitchFamily="18" charset="0"/>
              </a:rPr>
              <a:t> : In the parameter readout, we pass a </a:t>
            </a:r>
            <a:r>
              <a:rPr lang="en-US" sz="1800" dirty="0" err="1" smtClean="0">
                <a:cs typeface="Times New Roman" pitchFamily="18" charset="0"/>
              </a:rPr>
              <a:t>boolean</a:t>
            </a:r>
            <a:r>
              <a:rPr lang="en-US" sz="1800" dirty="0" smtClean="0">
                <a:cs typeface="Times New Roman" pitchFamily="18" charset="0"/>
              </a:rPr>
              <a:t> value (either True or False). On passing True we intend to show the current value of the slider next to it and vice versa. In this case we have passed True and you can see 8 (the current value) next to the slider.</a:t>
            </a:r>
          </a:p>
          <a:p>
            <a:endParaRPr lang="en-US" sz="1700" dirty="0" smtClean="0">
              <a:latin typeface="Times New Roman" pitchFamily="18" charset="0"/>
              <a:cs typeface="Times New Roman" pitchFamily="18" charset="0"/>
            </a:endParaRPr>
          </a:p>
          <a:p>
            <a:pPr marL="0" indent="0">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 </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440AEE43-C8F3-45E0-A974-B866CFE50717}" type="datetime1">
              <a:rPr lang="en-US" smtClean="0"/>
              <a:t>4/10/2023</a:t>
            </a:fld>
            <a:endParaRPr lang="en-US"/>
          </a:p>
        </p:txBody>
      </p:sp>
      <p:sp>
        <p:nvSpPr>
          <p:cNvPr id="7" name="Footer Placeholder 6"/>
          <p:cNvSpPr>
            <a:spLocks noGrp="1"/>
          </p:cNvSpPr>
          <p:nvPr>
            <p:ph type="ftr" sz="quarter" idx="11"/>
          </p:nvPr>
        </p:nvSpPr>
        <p:spPr>
          <a:xfrm>
            <a:off x="1981200" y="4767264"/>
            <a:ext cx="40386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168860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962400"/>
          </a:xfrm>
        </p:spPr>
        <p:txBody>
          <a:bodyPr>
            <a:normAutofit/>
          </a:bodyPr>
          <a:lstStyle/>
          <a:p>
            <a:r>
              <a:rPr lang="en-US" sz="2000" b="1" dirty="0" smtClean="0">
                <a:cs typeface="Times New Roman" pitchFamily="18" charset="0"/>
              </a:rPr>
              <a:t>readout_format</a:t>
            </a:r>
            <a:r>
              <a:rPr lang="en-US" sz="2000" dirty="0" smtClean="0">
                <a:cs typeface="Times New Roman" pitchFamily="18" charset="0"/>
              </a:rPr>
              <a:t> : In the parameter readout_format, we specify the format function that is used to represent the slider value. By default, it is ‘.2f’ but you can obviously send other format functions too like ‘d’, ‘.1f’, etc. However, for </a:t>
            </a:r>
            <a:r>
              <a:rPr lang="en-US" sz="2000" dirty="0" err="1" smtClean="0">
                <a:cs typeface="Times New Roman" pitchFamily="18" charset="0"/>
              </a:rPr>
              <a:t>IntSliders</a:t>
            </a:r>
            <a:r>
              <a:rPr lang="en-US" sz="2000" dirty="0" smtClean="0">
                <a:cs typeface="Times New Roman" pitchFamily="18" charset="0"/>
              </a:rPr>
              <a:t> the format should be ideally ‘d’ because anyway the Slider widget will auto convert a float value to a rounded off (generally floor) </a:t>
            </a:r>
            <a:r>
              <a:rPr lang="en-US" sz="2000" dirty="0" err="1" smtClean="0">
                <a:cs typeface="Times New Roman" pitchFamily="18" charset="0"/>
              </a:rPr>
              <a:t>int</a:t>
            </a:r>
            <a:r>
              <a:rPr lang="en-US" sz="2000" dirty="0" smtClean="0">
                <a:cs typeface="Times New Roman" pitchFamily="18" charset="0"/>
              </a:rPr>
              <a:t> value.</a:t>
            </a:r>
          </a:p>
          <a:p>
            <a:pPr>
              <a:buNone/>
            </a:pPr>
            <a:endParaRPr lang="en-US" sz="2000" dirty="0" smtClean="0">
              <a:cs typeface="Times New Roman" pitchFamily="18" charset="0"/>
            </a:endParaRPr>
          </a:p>
          <a:p>
            <a:r>
              <a:rPr lang="en-US" sz="2000" b="1" i="1" dirty="0" smtClean="0"/>
              <a:t>The backslash </a:t>
            </a:r>
            <a:r>
              <a:rPr lang="en-US" sz="2000" i="1" dirty="0" smtClean="0"/>
              <a:t>(\) </a:t>
            </a:r>
            <a:r>
              <a:rPr lang="en-US" sz="2000" dirty="0" smtClean="0"/>
              <a:t>used at the end of each line is for line continuation for better readability. It is not an intrinsic or functional part of the code</a:t>
            </a:r>
            <a:endParaRPr lang="en-US" sz="2000" dirty="0" smtClean="0">
              <a:cs typeface="Times New Roman" pitchFamily="18" charset="0"/>
            </a:endParaRPr>
          </a:p>
          <a:p>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638E8837-F9B2-4313-8C07-DA580F9C6D2E}"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642924"/>
            <a:ext cx="8229600" cy="1714512"/>
          </a:xfrm>
        </p:spPr>
        <p:txBody>
          <a:bodyPr>
            <a:normAutofit/>
          </a:bodyPr>
          <a:lstStyle/>
          <a:p>
            <a:pPr algn="l"/>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4BD4DB4A-1C5B-4A07-AD53-927E13DDB4FD}"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35</a:t>
            </a:fld>
            <a:endParaRPr lang="en-US"/>
          </a:p>
        </p:txBody>
      </p:sp>
      <p:sp>
        <p:nvSpPr>
          <p:cNvPr id="4" name="Title 1"/>
          <p:cNvSpPr txBox="1">
            <a:spLocks/>
          </p:cNvSpPr>
          <p:nvPr/>
        </p:nvSpPr>
        <p:spPr>
          <a:xfrm>
            <a:off x="1000100" y="1"/>
            <a:ext cx="8143900" cy="50004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pic>
        <p:nvPicPr>
          <p:cNvPr id="13" name="Picture 2" descr="C:\Users\dell\Desktop\floatslider.png"/>
          <p:cNvPicPr>
            <a:picLocks noChangeAspect="1" noChangeArrowheads="1"/>
          </p:cNvPicPr>
          <p:nvPr/>
        </p:nvPicPr>
        <p:blipFill>
          <a:blip r:embed="rId3"/>
          <a:srcRect/>
          <a:stretch>
            <a:fillRect/>
          </a:stretch>
        </p:blipFill>
        <p:spPr bwMode="auto">
          <a:xfrm>
            <a:off x="571472" y="714363"/>
            <a:ext cx="8001056" cy="1643074"/>
          </a:xfrm>
          <a:prstGeom prst="rect">
            <a:avLst/>
          </a:prstGeom>
          <a:noFill/>
        </p:spPr>
      </p:pic>
      <p:sp>
        <p:nvSpPr>
          <p:cNvPr id="15" name="Content Placeholder 14"/>
          <p:cNvSpPr>
            <a:spLocks noGrp="1"/>
          </p:cNvSpPr>
          <p:nvPr>
            <p:ph idx="1"/>
          </p:nvPr>
        </p:nvSpPr>
        <p:spPr>
          <a:xfrm>
            <a:off x="457200" y="2928939"/>
            <a:ext cx="8229600" cy="1665683"/>
          </a:xfrm>
        </p:spPr>
        <p:txBody>
          <a:bodyPr/>
          <a:lstStyle/>
          <a:p>
            <a:r>
              <a:rPr lang="en-US" sz="2000" dirty="0" smtClean="0">
                <a:cs typeface="Times New Roman" pitchFamily="18" charset="0"/>
              </a:rPr>
              <a:t>The </a:t>
            </a:r>
            <a:r>
              <a:rPr lang="en-US" sz="2000" dirty="0" err="1" smtClean="0">
                <a:cs typeface="Times New Roman" pitchFamily="18" charset="0"/>
              </a:rPr>
              <a:t>paramaters</a:t>
            </a:r>
            <a:r>
              <a:rPr lang="en-US" sz="2000" dirty="0" smtClean="0">
                <a:cs typeface="Times New Roman" pitchFamily="18" charset="0"/>
              </a:rPr>
              <a:t> are mostly the same for </a:t>
            </a:r>
            <a:r>
              <a:rPr lang="en-US" sz="2000" dirty="0" err="1" smtClean="0">
                <a:cs typeface="Times New Roman" pitchFamily="18" charset="0"/>
              </a:rPr>
              <a:t>widgets.FloatSlider</a:t>
            </a:r>
            <a:r>
              <a:rPr lang="en-US" sz="2000" dirty="0" smtClean="0">
                <a:cs typeface="Times New Roman" pitchFamily="18" charset="0"/>
              </a:rPr>
              <a:t>() as they are for </a:t>
            </a:r>
            <a:r>
              <a:rPr lang="en-US" sz="2000" dirty="0" err="1" smtClean="0">
                <a:cs typeface="Times New Roman" pitchFamily="18" charset="0"/>
              </a:rPr>
              <a:t>widgets.IntSlider</a:t>
            </a:r>
            <a:r>
              <a:rPr lang="en-US" sz="2000" dirty="0" smtClean="0">
                <a:cs typeface="Times New Roman" pitchFamily="18" charset="0"/>
              </a:rPr>
              <a:t>() </a:t>
            </a:r>
            <a:r>
              <a:rPr lang="en-US" dirty="0" smtClean="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down)">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962400"/>
          </a:xfrm>
        </p:spPr>
        <p:txBody>
          <a:bodyPr>
            <a:normAutofit/>
          </a:bodyPr>
          <a:lstStyle/>
          <a:p>
            <a:pPr>
              <a:buNone/>
            </a:pPr>
            <a:endParaRPr lang="en-GB" sz="1800" b="1" dirty="0" smtClean="0">
              <a:latin typeface="Times New Roman" pitchFamily="18" charset="0"/>
              <a:cs typeface="Times New Roman" pitchFamily="18" charset="0"/>
            </a:endParaRPr>
          </a:p>
          <a:p>
            <a:pPr>
              <a:lnSpc>
                <a:spcPct val="150000"/>
              </a:lnSpc>
            </a:pPr>
            <a:r>
              <a:rPr lang="en-US" sz="2000" dirty="0" smtClean="0">
                <a:cs typeface="Times New Roman" pitchFamily="18" charset="0"/>
              </a:rPr>
              <a:t>The difference comes in the nature of numeric values that you pass to value, min, max &amp; step parameters for instance. So the values passed to these parameters are now float as compared to </a:t>
            </a:r>
            <a:r>
              <a:rPr lang="en-US" sz="2000" dirty="0" err="1" smtClean="0">
                <a:cs typeface="Times New Roman" pitchFamily="18" charset="0"/>
              </a:rPr>
              <a:t>int</a:t>
            </a:r>
            <a:r>
              <a:rPr lang="en-US" sz="2000" dirty="0" smtClean="0">
                <a:cs typeface="Times New Roman" pitchFamily="18" charset="0"/>
              </a:rPr>
              <a:t> in case of the </a:t>
            </a:r>
            <a:r>
              <a:rPr lang="en-US" sz="2000" dirty="0" err="1" smtClean="0">
                <a:cs typeface="Times New Roman" pitchFamily="18" charset="0"/>
              </a:rPr>
              <a:t>IntSlider</a:t>
            </a:r>
            <a:endParaRPr lang="en-US" sz="2000" dirty="0" smtClean="0">
              <a:cs typeface="Times New Roman" pitchFamily="18" charset="0"/>
            </a:endParaRPr>
          </a:p>
          <a:p>
            <a:pPr>
              <a:lnSpc>
                <a:spcPct val="150000"/>
              </a:lnSpc>
            </a:pPr>
            <a:r>
              <a:rPr lang="en-US" sz="2000" dirty="0" smtClean="0">
                <a:cs typeface="Times New Roman" pitchFamily="18" charset="0"/>
              </a:rPr>
              <a:t>Also, the </a:t>
            </a:r>
            <a:r>
              <a:rPr lang="en-US" sz="2000" dirty="0" err="1" smtClean="0">
                <a:cs typeface="Times New Roman" pitchFamily="18" charset="0"/>
              </a:rPr>
              <a:t>readout_format</a:t>
            </a:r>
            <a:r>
              <a:rPr lang="en-US" sz="2000" dirty="0" smtClean="0">
                <a:cs typeface="Times New Roman" pitchFamily="18" charset="0"/>
              </a:rPr>
              <a:t> parameter will be passed ‘.1f’ or ‘.2f’ values, knowing that it is obviously a </a:t>
            </a:r>
            <a:r>
              <a:rPr lang="en-US" sz="2000" dirty="0" err="1" smtClean="0">
                <a:cs typeface="Times New Roman" pitchFamily="18" charset="0"/>
              </a:rPr>
              <a:t>FloatSlider</a:t>
            </a:r>
            <a:r>
              <a:rPr lang="en-US" sz="2000" dirty="0" smtClean="0">
                <a:cs typeface="Times New Roman" pitchFamily="18" charset="0"/>
              </a:rPr>
              <a:t> widget</a:t>
            </a:r>
          </a:p>
          <a:p>
            <a:pPr>
              <a:lnSpc>
                <a:spcPct val="150000"/>
              </a:lnSpc>
              <a:buNone/>
            </a:pPr>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p:txBody>
      </p:sp>
      <p:sp>
        <p:nvSpPr>
          <p:cNvPr id="4" name="Title 1"/>
          <p:cNvSpPr txBox="1">
            <a:spLocks/>
          </p:cNvSpPr>
          <p:nvPr/>
        </p:nvSpPr>
        <p:spPr>
          <a:xfrm>
            <a:off x="1214414" y="0"/>
            <a:ext cx="7929586"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481301C5-E5E7-403B-A455-EC21B96FCB65}"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714362"/>
            <a:ext cx="8229600" cy="1714512"/>
          </a:xfrm>
        </p:spPr>
        <p:txBody>
          <a:bodyPr>
            <a:normAutofit/>
          </a:bodyPr>
          <a:lstStyle/>
          <a:p>
            <a:pPr algn="l"/>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5D097695-63EB-4315-B691-A86DA9218553}"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37</a:t>
            </a:fld>
            <a:endParaRPr lang="en-US"/>
          </a:p>
        </p:txBody>
      </p:sp>
      <p:sp>
        <p:nvSpPr>
          <p:cNvPr id="4" name="Title 1"/>
          <p:cNvSpPr txBox="1">
            <a:spLocks/>
          </p:cNvSpPr>
          <p:nvPr/>
        </p:nvSpPr>
        <p:spPr>
          <a:xfrm>
            <a:off x="1000100" y="0"/>
            <a:ext cx="8143900"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pic>
        <p:nvPicPr>
          <p:cNvPr id="11" name="Picture 2" descr="C:\Users\dell\Desktop\intrangeslider.png"/>
          <p:cNvPicPr>
            <a:picLocks noChangeAspect="1" noChangeArrowheads="1"/>
          </p:cNvPicPr>
          <p:nvPr/>
        </p:nvPicPr>
        <p:blipFill>
          <a:blip r:embed="rId3"/>
          <a:srcRect/>
          <a:stretch>
            <a:fillRect/>
          </a:stretch>
        </p:blipFill>
        <p:spPr bwMode="auto">
          <a:xfrm>
            <a:off x="428596" y="928676"/>
            <a:ext cx="8001056" cy="1504950"/>
          </a:xfrm>
          <a:prstGeom prst="rect">
            <a:avLst/>
          </a:prstGeom>
          <a:noFill/>
        </p:spPr>
      </p:pic>
      <p:sp>
        <p:nvSpPr>
          <p:cNvPr id="13" name="Content Placeholder 12"/>
          <p:cNvSpPr>
            <a:spLocks noGrp="1"/>
          </p:cNvSpPr>
          <p:nvPr>
            <p:ph idx="1"/>
          </p:nvPr>
        </p:nvSpPr>
        <p:spPr>
          <a:xfrm>
            <a:off x="457200" y="3071816"/>
            <a:ext cx="8229600" cy="1522806"/>
          </a:xfrm>
        </p:spPr>
        <p:txBody>
          <a:bodyPr/>
          <a:lstStyle/>
          <a:p>
            <a:r>
              <a:rPr lang="en-US" sz="2000" dirty="0" smtClean="0">
                <a:cs typeface="Times New Roman" pitchFamily="18" charset="0"/>
              </a:rPr>
              <a:t>In this </a:t>
            </a:r>
            <a:r>
              <a:rPr lang="en-US" sz="2000" dirty="0" err="1" smtClean="0">
                <a:cs typeface="Times New Roman" pitchFamily="18" charset="0"/>
              </a:rPr>
              <a:t>IntRangeSlider</a:t>
            </a:r>
            <a:r>
              <a:rPr lang="en-US" sz="2000" dirty="0" smtClean="0">
                <a:cs typeface="Times New Roman" pitchFamily="18" charset="0"/>
              </a:rPr>
              <a:t> widget, the nature and list of parameters are all same as what we pass in the IntSlider, except for value.</a:t>
            </a:r>
          </a:p>
          <a:p>
            <a:endParaRPr lang="en-GB"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wipe(down)">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1071552"/>
            <a:ext cx="8229600" cy="3000396"/>
          </a:xfrm>
        </p:spPr>
        <p:txBody>
          <a:bodyPr>
            <a:noAutofit/>
          </a:bodyPr>
          <a:lstStyle/>
          <a:p>
            <a:pPr algn="l"/>
            <a:r>
              <a:rPr lang="en-US" sz="2000" dirty="0" smtClean="0">
                <a:latin typeface="+mn-lt"/>
                <a:cs typeface="Times New Roman" pitchFamily="18" charset="0"/>
              </a:rPr>
              <a:t>In the value parameter, instead of passing a single integer value as we do in </a:t>
            </a:r>
            <a:r>
              <a:rPr lang="en-US" sz="2000" dirty="0" err="1" smtClean="0">
                <a:latin typeface="+mn-lt"/>
                <a:cs typeface="Times New Roman" pitchFamily="18" charset="0"/>
              </a:rPr>
              <a:t>IntSlider</a:t>
            </a:r>
            <a:r>
              <a:rPr lang="en-US" sz="2000" dirty="0" smtClean="0">
                <a:latin typeface="+mn-lt"/>
                <a:cs typeface="Times New Roman" pitchFamily="18" charset="0"/>
              </a:rPr>
              <a:t>, we will rather pass a range of values in the form [</a:t>
            </a:r>
            <a:r>
              <a:rPr lang="en-US" sz="2000" dirty="0" err="1" smtClean="0">
                <a:latin typeface="+mn-lt"/>
                <a:cs typeface="Times New Roman" pitchFamily="18" charset="0"/>
              </a:rPr>
              <a:t>x,y</a:t>
            </a:r>
            <a:r>
              <a:rPr lang="en-US" sz="2000" dirty="0" smtClean="0">
                <a:latin typeface="+mn-lt"/>
                <a:cs typeface="Times New Roman" pitchFamily="18" charset="0"/>
              </a:rPr>
              <a:t>] which will be plotted by default as x — y on the slider. For example in this case it is [5, 15].</a:t>
            </a:r>
            <a:br>
              <a:rPr lang="en-US" sz="2000" dirty="0" smtClean="0">
                <a:latin typeface="+mn-lt"/>
                <a:cs typeface="Times New Roman" pitchFamily="18" charset="0"/>
              </a:rPr>
            </a:br>
            <a:r>
              <a:rPr lang="en-US" sz="2000" dirty="0" smtClean="0">
                <a:latin typeface="+mn-lt"/>
                <a:cs typeface="Times New Roman" pitchFamily="18" charset="0"/>
              </a:rPr>
              <a:t/>
            </a:r>
            <a:br>
              <a:rPr lang="en-US" sz="2000" dirty="0" smtClean="0">
                <a:latin typeface="+mn-lt"/>
                <a:cs typeface="Times New Roman" pitchFamily="18" charset="0"/>
              </a:rPr>
            </a:br>
            <a:r>
              <a:rPr lang="en-US" sz="2000" dirty="0" smtClean="0">
                <a:latin typeface="+mn-lt"/>
                <a:cs typeface="Times New Roman" pitchFamily="18" charset="0"/>
              </a:rPr>
              <a:t>so, if you’ll see in the widget that gets printed right beneath the code snippet above, the default range is selected as 5–15</a:t>
            </a:r>
            <a:endParaRPr lang="en-US" sz="2000" dirty="0">
              <a:latin typeface="+mn-lt"/>
            </a:endParaRPr>
          </a:p>
        </p:txBody>
      </p:sp>
      <p:sp>
        <p:nvSpPr>
          <p:cNvPr id="6" name="Date Placeholder 5"/>
          <p:cNvSpPr>
            <a:spLocks noGrp="1"/>
          </p:cNvSpPr>
          <p:nvPr>
            <p:ph type="dt" sz="half" idx="10"/>
          </p:nvPr>
        </p:nvSpPr>
        <p:spPr/>
        <p:txBody>
          <a:bodyPr/>
          <a:lstStyle/>
          <a:p>
            <a:fld id="{9ED6C4F4-B622-4C02-9AAD-4A9C5E419C84}"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38</a:t>
            </a:fld>
            <a:endParaRPr lang="en-US"/>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642926"/>
            <a:ext cx="8229600" cy="1928825"/>
          </a:xfrm>
        </p:spPr>
        <p:txBody>
          <a:bodyPr>
            <a:normAutofit/>
          </a:bodyPr>
          <a:lstStyle/>
          <a:p>
            <a:pPr algn="l"/>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endParaRPr lang="en-US" dirty="0"/>
          </a:p>
        </p:txBody>
      </p:sp>
      <p:sp>
        <p:nvSpPr>
          <p:cNvPr id="11" name="Content Placeholder 10"/>
          <p:cNvSpPr>
            <a:spLocks noGrp="1"/>
          </p:cNvSpPr>
          <p:nvPr>
            <p:ph idx="1"/>
          </p:nvPr>
        </p:nvSpPr>
        <p:spPr>
          <a:xfrm>
            <a:off x="457200" y="3071816"/>
            <a:ext cx="8229600" cy="1522808"/>
          </a:xfrm>
        </p:spPr>
        <p:txBody>
          <a:bodyPr>
            <a:normAutofit/>
          </a:bodyPr>
          <a:lstStyle/>
          <a:p>
            <a:pPr>
              <a:lnSpc>
                <a:spcPct val="150000"/>
              </a:lnSpc>
            </a:pPr>
            <a:r>
              <a:rPr lang="en-US" sz="2000" dirty="0" smtClean="0"/>
              <a:t>In this </a:t>
            </a:r>
            <a:r>
              <a:rPr lang="en-US" sz="2000" dirty="0" err="1" smtClean="0"/>
              <a:t>FloatRangeSlider</a:t>
            </a:r>
            <a:r>
              <a:rPr lang="en-US" sz="2000" dirty="0" smtClean="0"/>
              <a:t> widget, the nature and the list of parameters are all same as what we pass in the </a:t>
            </a:r>
            <a:r>
              <a:rPr lang="en-US" sz="2000" dirty="0" err="1" smtClean="0"/>
              <a:t>FloatSlider</a:t>
            </a:r>
            <a:r>
              <a:rPr lang="en-US" sz="2000" dirty="0" smtClean="0"/>
              <a:t>, except for value.</a:t>
            </a:r>
          </a:p>
          <a:p>
            <a:pPr>
              <a:buNone/>
            </a:pPr>
            <a:endParaRPr lang="en-US" sz="1600" dirty="0" smtClean="0"/>
          </a:p>
          <a:p>
            <a:endParaRPr lang="en-US" dirty="0"/>
          </a:p>
        </p:txBody>
      </p:sp>
      <p:sp>
        <p:nvSpPr>
          <p:cNvPr id="6" name="Date Placeholder 5"/>
          <p:cNvSpPr>
            <a:spLocks noGrp="1"/>
          </p:cNvSpPr>
          <p:nvPr>
            <p:ph type="dt" sz="half" idx="10"/>
          </p:nvPr>
        </p:nvSpPr>
        <p:spPr/>
        <p:txBody>
          <a:bodyPr/>
          <a:lstStyle/>
          <a:p>
            <a:fld id="{D9B7B837-23AB-4948-A2B7-2B3B694386E9}"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39</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NumericWidgets</a:t>
            </a:r>
            <a:r>
              <a:rPr lang="en-US" sz="2800" b="1" dirty="0" smtClean="0">
                <a:latin typeface="+mj-lt"/>
                <a:cs typeface="Times New Roman" pitchFamily="18" charset="0"/>
              </a:rPr>
              <a:t>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pic>
        <p:nvPicPr>
          <p:cNvPr id="12" name="Picture 2" descr="C:\Users\dell\Desktop\floatrangeslider.png"/>
          <p:cNvPicPr>
            <a:picLocks noChangeAspect="1" noChangeArrowheads="1"/>
          </p:cNvPicPr>
          <p:nvPr/>
        </p:nvPicPr>
        <p:blipFill>
          <a:blip r:embed="rId3"/>
          <a:srcRect/>
          <a:stretch>
            <a:fillRect/>
          </a:stretch>
        </p:blipFill>
        <p:spPr bwMode="auto">
          <a:xfrm>
            <a:off x="500034" y="785800"/>
            <a:ext cx="8143932" cy="1785949"/>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wipe(down)">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85725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E3175F4C-9329-4816-BC19-935B56EBFB18}"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sp>
        <p:nvSpPr>
          <p:cNvPr id="11" name="Rectangle 10"/>
          <p:cNvSpPr/>
          <p:nvPr/>
        </p:nvSpPr>
        <p:spPr>
          <a:xfrm>
            <a:off x="785786" y="1178709"/>
            <a:ext cx="7715304" cy="2862322"/>
          </a:xfrm>
          <a:prstGeom prst="rect">
            <a:avLst/>
          </a:prstGeom>
        </p:spPr>
        <p:txBody>
          <a:bodyPr wrap="square">
            <a:spAutoFit/>
          </a:bodyPr>
          <a:lstStyle/>
          <a:p>
            <a:pPr algn="just">
              <a:lnSpc>
                <a:spcPct val="150000"/>
              </a:lnSpc>
              <a:buFont typeface="Arial" pitchFamily="34" charset="0"/>
              <a:buChar char="•"/>
            </a:pPr>
            <a:r>
              <a:rPr lang="en-US" sz="2000" dirty="0" err="1" smtClean="0"/>
              <a:t>Tkinter</a:t>
            </a:r>
            <a:r>
              <a:rPr lang="en-US" sz="2000" dirty="0" smtClean="0"/>
              <a:t> is lightweight and relatively painless to use compared to other frameworks.</a:t>
            </a:r>
          </a:p>
          <a:p>
            <a:pPr algn="just">
              <a:lnSpc>
                <a:spcPct val="150000"/>
              </a:lnSpc>
              <a:buFont typeface="Arial" pitchFamily="34" charset="0"/>
              <a:buChar char="•"/>
            </a:pPr>
            <a:r>
              <a:rPr lang="en-US" sz="2000" dirty="0" smtClean="0"/>
              <a:t> This makes it a compelling choice for building GUI applications in Python, especially for applications where a modern shine is unnecessary, and the top priority is to build something that’s functional and cross-platform quickly.</a:t>
            </a:r>
            <a:endParaRPr lang="en-US" sz="2000" dirty="0"/>
          </a:p>
        </p:txBody>
      </p:sp>
    </p:spTree>
    <p:extLst>
      <p:ext uri="{BB962C8B-B14F-4D97-AF65-F5344CB8AC3E}">
        <p14:creationId xmlns:p14="http://schemas.microsoft.com/office/powerpoint/2010/main" val="20568772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2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642926"/>
            <a:ext cx="8229600" cy="1928825"/>
          </a:xfrm>
        </p:spPr>
        <p:txBody>
          <a:bodyPr>
            <a:normAutofit/>
          </a:bodyPr>
          <a:lstStyle/>
          <a:p>
            <a:pPr algn="l"/>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endParaRPr lang="en-US" dirty="0"/>
          </a:p>
        </p:txBody>
      </p:sp>
      <p:sp>
        <p:nvSpPr>
          <p:cNvPr id="11" name="Content Placeholder 10"/>
          <p:cNvSpPr>
            <a:spLocks noGrp="1"/>
          </p:cNvSpPr>
          <p:nvPr>
            <p:ph idx="1"/>
          </p:nvPr>
        </p:nvSpPr>
        <p:spPr>
          <a:xfrm>
            <a:off x="457200" y="1000114"/>
            <a:ext cx="8229600" cy="3594511"/>
          </a:xfrm>
        </p:spPr>
        <p:txBody>
          <a:bodyPr>
            <a:normAutofit/>
          </a:bodyPr>
          <a:lstStyle/>
          <a:p>
            <a:pPr>
              <a:lnSpc>
                <a:spcPct val="150000"/>
              </a:lnSpc>
            </a:pPr>
            <a:r>
              <a:rPr lang="en-US" sz="2000" dirty="0" smtClean="0"/>
              <a:t>In the value parameter, instead of passing a single float value as we do in </a:t>
            </a:r>
            <a:r>
              <a:rPr lang="en-US" sz="2000" dirty="0" err="1" smtClean="0"/>
              <a:t>FloatSlider</a:t>
            </a:r>
            <a:r>
              <a:rPr lang="en-US" sz="2000" dirty="0" smtClean="0"/>
              <a:t>, we will rather pass a range of float values in the form [x, y] which will be plotted by default as x — y on the slider. For example, in this case it is [4.5–7.5].</a:t>
            </a:r>
          </a:p>
          <a:p>
            <a:pPr>
              <a:lnSpc>
                <a:spcPct val="150000"/>
              </a:lnSpc>
            </a:pPr>
            <a:r>
              <a:rPr lang="en-US" sz="2000" dirty="0" smtClean="0"/>
              <a:t> So if you’ll see in the widget that got printed right beneath the code in the snippet above, </a:t>
            </a:r>
            <a:r>
              <a:rPr lang="en-US" sz="2000" dirty="0" err="1" smtClean="0"/>
              <a:t>thedefault</a:t>
            </a:r>
            <a:r>
              <a:rPr lang="en-US" sz="2000" dirty="0" smtClean="0"/>
              <a:t> range of the slider is marked as [4.5–7.5]</a:t>
            </a:r>
          </a:p>
          <a:p>
            <a:endParaRPr lang="en-US" sz="1600" dirty="0" smtClean="0"/>
          </a:p>
          <a:p>
            <a:endParaRPr lang="en-US" dirty="0"/>
          </a:p>
        </p:txBody>
      </p:sp>
      <p:sp>
        <p:nvSpPr>
          <p:cNvPr id="6" name="Date Placeholder 5"/>
          <p:cNvSpPr>
            <a:spLocks noGrp="1"/>
          </p:cNvSpPr>
          <p:nvPr>
            <p:ph type="dt" sz="half" idx="10"/>
          </p:nvPr>
        </p:nvSpPr>
        <p:spPr/>
        <p:txBody>
          <a:bodyPr/>
          <a:lstStyle/>
          <a:p>
            <a:fld id="{EF199123-7134-4789-9C5F-44FCF3BA80F9}"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40</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8807"/>
            <a:ext cx="7901014" cy="2665815"/>
          </a:xfrm>
        </p:spPr>
        <p:txBody>
          <a:bodyPr>
            <a:normAutofit/>
          </a:bodyPr>
          <a:lstStyle/>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BD0932D7-079D-45B8-9528-2521C88B07BA}"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41</a:t>
            </a:fld>
            <a:endParaRPr lang="en-US"/>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500048"/>
          </a:xfrm>
          <a:prstGeom prst="rect">
            <a:avLst/>
          </a:prstGeom>
          <a:noFill/>
          <a:ln w="9525">
            <a:noFill/>
            <a:miter lim="800000"/>
            <a:headEnd/>
            <a:tailEnd/>
          </a:ln>
        </p:spPr>
      </p:pic>
      <p:pic>
        <p:nvPicPr>
          <p:cNvPr id="10" name="Picture 2" descr="C:\Users\dell\Desktop\intprogessslider.png"/>
          <p:cNvPicPr>
            <a:picLocks noChangeAspect="1" noChangeArrowheads="1"/>
          </p:cNvPicPr>
          <p:nvPr/>
        </p:nvPicPr>
        <p:blipFill>
          <a:blip r:embed="rId3"/>
          <a:srcRect/>
          <a:stretch>
            <a:fillRect/>
          </a:stretch>
        </p:blipFill>
        <p:spPr bwMode="auto">
          <a:xfrm>
            <a:off x="500034" y="1785932"/>
            <a:ext cx="8001056" cy="2500330"/>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85720" y="928677"/>
            <a:ext cx="8401080" cy="3571900"/>
          </a:xfrm>
        </p:spPr>
        <p:txBody>
          <a:bodyPr>
            <a:normAutofit/>
          </a:bodyPr>
          <a:lstStyle/>
          <a:p>
            <a:pPr algn="l">
              <a:lnSpc>
                <a:spcPct val="150000"/>
              </a:lnSpc>
            </a:pPr>
            <a:r>
              <a:rPr lang="en-US" sz="1600"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Progress Slider widgets are generally used to show progress of any sort. It can be a progress on the work being done, or the result being achieved, etc.</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Again, the nature and the list of parameters are mostly the same as what we pass in IntSlider widget, except for bar style parameter.</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The min and max parameters are very self explanatory and in this case have 0 and 15 as values, respectively.</a:t>
            </a:r>
          </a:p>
        </p:txBody>
      </p:sp>
      <p:sp>
        <p:nvSpPr>
          <p:cNvPr id="6" name="Date Placeholder 5"/>
          <p:cNvSpPr>
            <a:spLocks noGrp="1"/>
          </p:cNvSpPr>
          <p:nvPr>
            <p:ph type="dt" sz="half" idx="10"/>
          </p:nvPr>
        </p:nvSpPr>
        <p:spPr/>
        <p:txBody>
          <a:bodyPr/>
          <a:lstStyle/>
          <a:p>
            <a:fld id="{295CCEAF-6F3A-4757-A787-0EC1F131E106}"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962400"/>
          </a:xfrm>
        </p:spPr>
        <p:txBody>
          <a:bodyPr>
            <a:normAutofit/>
          </a:bodyPr>
          <a:lstStyle/>
          <a:p>
            <a:pPr>
              <a:lnSpc>
                <a:spcPct val="150000"/>
              </a:lnSpc>
            </a:pPr>
            <a:r>
              <a:rPr lang="en-US" sz="2000" dirty="0" smtClean="0">
                <a:cs typeface="Times New Roman" pitchFamily="18" charset="0"/>
              </a:rPr>
              <a:t>Since, the value provided is 6, you will see that the progress slider has the progress marked till a point that prima-facie appears to be 6 on a scale of 0 to 15.</a:t>
            </a:r>
          </a:p>
          <a:p>
            <a:pPr>
              <a:lnSpc>
                <a:spcPct val="150000"/>
              </a:lnSpc>
            </a:pPr>
            <a:r>
              <a:rPr lang="en-US" sz="2000" dirty="0" smtClean="0">
                <a:cs typeface="Times New Roman" pitchFamily="18" charset="0"/>
              </a:rPr>
              <a:t>Also, in the bar_style parameter, you can pass different kind of values too, like : ‘success’, ‘warning’, ‘info’, ‘danger’, etc. With each of these values being passed, you will see the color / appearance of the progress slider getting changed, hence, fitting the requirement of different use-cases.</a:t>
            </a:r>
          </a:p>
          <a:p>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982E1D21-8868-47C6-A304-B8A71069E669}"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642924"/>
            <a:ext cx="8229600" cy="1428760"/>
          </a:xfrm>
        </p:spPr>
        <p:txBody>
          <a:bodyPr>
            <a:normAutofit fontScale="90000"/>
          </a:bodyPr>
          <a:lstStyle/>
          <a:p>
            <a:pPr algn="l"/>
            <a:r>
              <a:rPr lang="en-US" sz="2700" b="1" dirty="0" smtClean="0">
                <a:latin typeface="Times New Roman" pitchFamily="18" charset="0"/>
                <a:cs typeface="Times New Roman" pitchFamily="18" charset="0"/>
              </a:rPr>
              <a:t/>
            </a:r>
            <a:br>
              <a:rPr lang="en-US" sz="2700" b="1" dirty="0" smtClean="0">
                <a:latin typeface="Times New Roman" pitchFamily="18" charset="0"/>
                <a:cs typeface="Times New Roman" pitchFamily="18" charset="0"/>
              </a:rPr>
            </a:br>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CD4ECDE0-2B30-4DF8-AB43-2394743D2878}"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44</a:t>
            </a:fld>
            <a:endParaRPr lang="en-US"/>
          </a:p>
        </p:txBody>
      </p:sp>
      <p:sp>
        <p:nvSpPr>
          <p:cNvPr id="4" name="Title 1"/>
          <p:cNvSpPr txBox="1">
            <a:spLocks/>
          </p:cNvSpPr>
          <p:nvPr/>
        </p:nvSpPr>
        <p:spPr>
          <a:xfrm>
            <a:off x="1000100" y="0"/>
            <a:ext cx="8143900"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57200" y="2714628"/>
            <a:ext cx="8229600" cy="1879996"/>
          </a:xfrm>
        </p:spPr>
        <p:txBody>
          <a:bodyPr>
            <a:normAutofit/>
          </a:bodyPr>
          <a:lstStyle/>
          <a:p>
            <a:pPr>
              <a:lnSpc>
                <a:spcPct val="150000"/>
              </a:lnSpc>
            </a:pPr>
            <a:r>
              <a:rPr lang="en-US" sz="2000" dirty="0" smtClean="0">
                <a:cs typeface="Times New Roman" pitchFamily="18" charset="0"/>
              </a:rPr>
              <a:t>The parameters are mostly the same for widgets. FloatProgressSlider() as they are for widgets. IntProgressSlider() except for value and step parameters.</a:t>
            </a:r>
          </a:p>
          <a:p>
            <a:endParaRPr lang="en-US" dirty="0"/>
          </a:p>
        </p:txBody>
      </p:sp>
      <p:pic>
        <p:nvPicPr>
          <p:cNvPr id="11" name="Picture 3"/>
          <p:cNvPicPr>
            <a:picLocks noChangeAspect="1" noChangeArrowheads="1"/>
          </p:cNvPicPr>
          <p:nvPr/>
        </p:nvPicPr>
        <p:blipFill>
          <a:blip r:embed="rId3"/>
          <a:srcRect/>
          <a:stretch>
            <a:fillRect/>
          </a:stretch>
        </p:blipFill>
        <p:spPr bwMode="auto">
          <a:xfrm>
            <a:off x="571500" y="857240"/>
            <a:ext cx="8143904" cy="1571635"/>
          </a:xfrm>
          <a:prstGeom prst="rect">
            <a:avLst/>
          </a:prstGeom>
          <a:noFill/>
          <a:ln w="9525">
            <a:noFill/>
            <a:miter lim="800000"/>
            <a:headEnd/>
            <a:tailEnd/>
          </a:ln>
          <a:effectLst/>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down)">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962400"/>
          </a:xfrm>
        </p:spPr>
        <p:txBody>
          <a:bodyPr>
            <a:normAutofit/>
          </a:bodyPr>
          <a:lstStyle/>
          <a:p>
            <a:pPr>
              <a:buNone/>
            </a:pPr>
            <a:endParaRPr lang="en-US" sz="1600" b="1" dirty="0" smtClean="0"/>
          </a:p>
          <a:p>
            <a:r>
              <a:rPr lang="en-US" sz="2000" dirty="0" smtClean="0">
                <a:cs typeface="Times New Roman" pitchFamily="18" charset="0"/>
              </a:rPr>
              <a:t>The value parameter in case of FloatProgressSlider is passed float values (3.5 in this case) unlike IntProgressSlider in which case we pass integer values.</a:t>
            </a:r>
          </a:p>
          <a:p>
            <a:pPr>
              <a:buNone/>
            </a:pPr>
            <a:endParaRPr lang="en-US" sz="2000" dirty="0" smtClean="0">
              <a:cs typeface="Times New Roman" pitchFamily="18" charset="0"/>
            </a:endParaRPr>
          </a:p>
          <a:p>
            <a:r>
              <a:rPr lang="en-US" sz="2000" dirty="0" smtClean="0">
                <a:cs typeface="Times New Roman" pitchFamily="18" charset="0"/>
              </a:rPr>
              <a:t>The step parameter is again capable of accepting float values too in FloatProgressSlider(like 0.1 in this case). This means that the progress depicted on the FloatProgressSlider will happen at the rate of 0.1 on every step.</a:t>
            </a:r>
          </a:p>
          <a:p>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00100" y="0"/>
            <a:ext cx="8143900"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9FB7A907-B02D-4F97-A357-EB8C28A96AAB}"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642924"/>
            <a:ext cx="8229600" cy="1857388"/>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641CB5CC-7F9B-478C-B40C-05CAB765C120}"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46</a:t>
            </a:fld>
            <a:endParaRPr lang="en-US"/>
          </a:p>
        </p:txBody>
      </p:sp>
      <p:sp>
        <p:nvSpPr>
          <p:cNvPr id="4" name="Title 1"/>
          <p:cNvSpPr txBox="1">
            <a:spLocks/>
          </p:cNvSpPr>
          <p:nvPr/>
        </p:nvSpPr>
        <p:spPr>
          <a:xfrm>
            <a:off x="1000100" y="0"/>
            <a:ext cx="8143900"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BooleanWidgets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28596" y="785800"/>
            <a:ext cx="8229600" cy="3523070"/>
          </a:xfrm>
        </p:spPr>
        <p:txBody>
          <a:bodyPr>
            <a:normAutofit/>
          </a:bodyPr>
          <a:lstStyle/>
          <a:p>
            <a:r>
              <a:rPr lang="en-US" sz="2400" dirty="0" smtClean="0">
                <a:cs typeface="Times New Roman" pitchFamily="18" charset="0"/>
              </a:rPr>
              <a:t>There are three widgets that are designed to display a Boolean value</a:t>
            </a:r>
            <a:r>
              <a:rPr lang="en-US" sz="2400" dirty="0" smtClean="0"/>
              <a:t>.</a:t>
            </a:r>
          </a:p>
          <a:p>
            <a:pPr>
              <a:buNone/>
            </a:pPr>
            <a:endParaRPr lang="en-US" sz="1600" dirty="0" smtClean="0"/>
          </a:p>
          <a:p>
            <a:r>
              <a:rPr lang="en-US" sz="2000" b="1" dirty="0" err="1" smtClean="0"/>
              <a:t>ToggleButton</a:t>
            </a:r>
            <a:endParaRPr lang="en-US" sz="2000" b="1" dirty="0" smtClean="0"/>
          </a:p>
          <a:p>
            <a:r>
              <a:rPr lang="en-US" sz="2000" b="1" dirty="0" smtClean="0"/>
              <a:t>Checkbox</a:t>
            </a:r>
          </a:p>
          <a:p>
            <a:r>
              <a:rPr lang="en-US" sz="2000" b="1" dirty="0" smtClean="0"/>
              <a:t>Valid</a:t>
            </a:r>
          </a:p>
          <a:p>
            <a:endParaRPr lang="en-US" sz="1600" dirty="0" smtClean="0"/>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down)">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down)">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down)">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642924"/>
            <a:ext cx="8229600" cy="1857388"/>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D47AB881-A48A-4387-A56B-A61F6399680E}"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47</a:t>
            </a:fld>
            <a:endParaRPr lang="en-US"/>
          </a:p>
        </p:txBody>
      </p:sp>
      <p:sp>
        <p:nvSpPr>
          <p:cNvPr id="4" name="Title 1"/>
          <p:cNvSpPr txBox="1">
            <a:spLocks/>
          </p:cNvSpPr>
          <p:nvPr/>
        </p:nvSpPr>
        <p:spPr>
          <a:xfrm>
            <a:off x="1000100" y="0"/>
            <a:ext cx="8143900"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57200" y="2214560"/>
            <a:ext cx="8229600" cy="2380063"/>
          </a:xfrm>
        </p:spPr>
        <p:txBody>
          <a:bodyPr>
            <a:noAutofit/>
          </a:bodyPr>
          <a:lstStyle/>
          <a:p>
            <a:pPr>
              <a:lnSpc>
                <a:spcPct val="170000"/>
              </a:lnSpc>
            </a:pPr>
            <a:r>
              <a:rPr lang="en-US" sz="1800" dirty="0" err="1" smtClean="0">
                <a:cs typeface="Times New Roman" pitchFamily="18" charset="0"/>
              </a:rPr>
              <a:t>ToggleButton</a:t>
            </a:r>
            <a:r>
              <a:rPr lang="en-US" sz="1800" dirty="0" smtClean="0">
                <a:cs typeface="Times New Roman" pitchFamily="18" charset="0"/>
              </a:rPr>
              <a:t> is a Boolean widget in </a:t>
            </a:r>
            <a:r>
              <a:rPr lang="en-US" sz="1800" dirty="0" err="1" smtClean="0">
                <a:cs typeface="Times New Roman" pitchFamily="18" charset="0"/>
              </a:rPr>
              <a:t>ipywidgets</a:t>
            </a:r>
            <a:r>
              <a:rPr lang="en-US" sz="1800" dirty="0" smtClean="0">
                <a:cs typeface="Times New Roman" pitchFamily="18" charset="0"/>
              </a:rPr>
              <a:t> which work on a very Boolean concept. We show a selectable button (for </a:t>
            </a:r>
            <a:r>
              <a:rPr lang="en-US" sz="1800" dirty="0" err="1" smtClean="0">
                <a:cs typeface="Times New Roman" pitchFamily="18" charset="0"/>
              </a:rPr>
              <a:t>eg</a:t>
            </a:r>
            <a:r>
              <a:rPr lang="en-US" sz="1800" dirty="0" smtClean="0">
                <a:cs typeface="Times New Roman" pitchFamily="18" charset="0"/>
              </a:rPr>
              <a:t>, </a:t>
            </a:r>
            <a:r>
              <a:rPr lang="en-US" sz="1800" dirty="0" err="1" smtClean="0">
                <a:cs typeface="Times New Roman" pitchFamily="18" charset="0"/>
              </a:rPr>
              <a:t>labelled</a:t>
            </a:r>
            <a:r>
              <a:rPr lang="en-US" sz="1800" dirty="0" smtClean="0">
                <a:cs typeface="Times New Roman" pitchFamily="18" charset="0"/>
              </a:rPr>
              <a:t> “Click me” in this case) to represent this widget.</a:t>
            </a:r>
          </a:p>
          <a:p>
            <a:pPr>
              <a:lnSpc>
                <a:spcPct val="170000"/>
              </a:lnSpc>
            </a:pPr>
            <a:r>
              <a:rPr lang="en-US" sz="1800" dirty="0" smtClean="0">
                <a:cs typeface="Times New Roman" pitchFamily="18" charset="0"/>
              </a:rPr>
              <a:t>The value related to this widget is True if the button is checked and it is False if the button is unchecked.</a:t>
            </a:r>
          </a:p>
        </p:txBody>
      </p:sp>
      <p:pic>
        <p:nvPicPr>
          <p:cNvPr id="11" name="Picture 2"/>
          <p:cNvPicPr>
            <a:picLocks noChangeAspect="1" noChangeArrowheads="1"/>
          </p:cNvPicPr>
          <p:nvPr/>
        </p:nvPicPr>
        <p:blipFill>
          <a:blip r:embed="rId3"/>
          <a:srcRect/>
          <a:stretch>
            <a:fillRect/>
          </a:stretch>
        </p:blipFill>
        <p:spPr bwMode="auto">
          <a:xfrm>
            <a:off x="500034" y="785800"/>
            <a:ext cx="7929618" cy="1285884"/>
          </a:xfrm>
          <a:prstGeom prst="rect">
            <a:avLst/>
          </a:prstGeom>
          <a:noFill/>
          <a:ln w="9525">
            <a:noFill/>
            <a:miter lim="800000"/>
            <a:headEnd/>
            <a:tailEnd/>
          </a:ln>
          <a:effectLst/>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748102"/>
          </a:xfrm>
        </p:spPr>
        <p:txBody>
          <a:bodyPr>
            <a:normAutofit fontScale="85000" lnSpcReduction="20000"/>
          </a:bodyPr>
          <a:lstStyle/>
          <a:p>
            <a:pPr>
              <a:buNone/>
            </a:pPr>
            <a:endParaRPr lang="en-US" sz="1400" dirty="0" smtClean="0">
              <a:latin typeface="Times New Roman" pitchFamily="18" charset="0"/>
              <a:cs typeface="Times New Roman" pitchFamily="18" charset="0"/>
            </a:endParaRPr>
          </a:p>
          <a:p>
            <a:pPr>
              <a:lnSpc>
                <a:spcPct val="150000"/>
              </a:lnSpc>
            </a:pPr>
            <a:r>
              <a:rPr lang="en-US" sz="2400" dirty="0" smtClean="0">
                <a:cs typeface="Times New Roman" pitchFamily="18" charset="0"/>
              </a:rPr>
              <a:t>The parameters used in widgets.ToggleButton are very self explanatory, however, I shall just give a quick overview of the ones I feel you might need an explanation</a:t>
            </a:r>
            <a:endParaRPr lang="en-US" sz="2400" b="1" dirty="0" smtClean="0">
              <a:cs typeface="Times New Roman" pitchFamily="18" charset="0"/>
            </a:endParaRPr>
          </a:p>
          <a:p>
            <a:pPr>
              <a:lnSpc>
                <a:spcPct val="150000"/>
              </a:lnSpc>
            </a:pPr>
            <a:r>
              <a:rPr lang="en-US" sz="2400" dirty="0" smtClean="0">
                <a:cs typeface="Times New Roman" pitchFamily="18" charset="0"/>
              </a:rPr>
              <a:t>The value parameter accepts either True or False as values. In case of True the button is shown auto-checked or clicked by default. And, in case of False it is shown unchecked, by default.</a:t>
            </a:r>
          </a:p>
          <a:p>
            <a:pPr>
              <a:lnSpc>
                <a:spcPct val="150000"/>
              </a:lnSpc>
            </a:pPr>
            <a:r>
              <a:rPr lang="en-US" sz="2400" dirty="0" smtClean="0">
                <a:cs typeface="Times New Roman" pitchFamily="18" charset="0"/>
              </a:rPr>
              <a:t>The tooltip parameter is passed a string value which will basically be displayed when the user hovers over the button..</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BBA53E72-8EAA-4AE4-94A8-CDB0A1A7E487}"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229600" cy="3748102"/>
          </a:xfrm>
        </p:spPr>
        <p:txBody>
          <a:bodyPr>
            <a:normAutofit/>
          </a:bodyPr>
          <a:lstStyle/>
          <a:p>
            <a:pPr>
              <a:buNone/>
            </a:pPr>
            <a:endParaRPr lang="en-US" sz="1400" dirty="0" smtClean="0">
              <a:latin typeface="Times New Roman" pitchFamily="18" charset="0"/>
              <a:cs typeface="Times New Roman" pitchFamily="18" charset="0"/>
            </a:endParaRPr>
          </a:p>
          <a:p>
            <a:pPr>
              <a:lnSpc>
                <a:spcPct val="150000"/>
              </a:lnSpc>
            </a:pPr>
            <a:r>
              <a:rPr lang="en-US" sz="2000" dirty="0" smtClean="0">
                <a:cs typeface="Times New Roman" pitchFamily="18" charset="0"/>
              </a:rPr>
              <a:t>The button_style &amp; icon parameters are for changing the colors of the button and the icon shown on the button, respectively</a:t>
            </a:r>
          </a:p>
          <a:p>
            <a:pPr>
              <a:lnSpc>
                <a:spcPct val="150000"/>
              </a:lnSpc>
            </a:pPr>
            <a:r>
              <a:rPr lang="en-US" sz="2000" dirty="0" smtClean="0">
                <a:cs typeface="Times New Roman" pitchFamily="18" charset="0"/>
              </a:rPr>
              <a:t>The tooltip parameter is passed a string value which will basically be displayed when the user hovers over the button.</a:t>
            </a:r>
          </a:p>
          <a:p>
            <a:pPr>
              <a:lnSpc>
                <a:spcPct val="150000"/>
              </a:lnSpc>
            </a:pPr>
            <a:r>
              <a:rPr lang="en-US" sz="2000" dirty="0" smtClean="0">
                <a:cs typeface="Times New Roman" pitchFamily="18" charset="0"/>
              </a:rPr>
              <a:t>The button_style &amp; icon parameters are for changing the colors of the button and the icon shown on the button, respectively.</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1B6DE01E-217C-48F4-980B-3A5A3746AB7B}" type="datetime1">
              <a:rPr lang="en-US" smtClean="0"/>
              <a:t>4/10/2023</a:t>
            </a:fld>
            <a:endParaRPr lang="en-US"/>
          </a:p>
        </p:txBody>
      </p:sp>
      <p:sp>
        <p:nvSpPr>
          <p:cNvPr id="7" name="Footer Placeholder 6"/>
          <p:cNvSpPr>
            <a:spLocks noGrp="1"/>
          </p:cNvSpPr>
          <p:nvPr>
            <p:ph type="ftr" sz="quarter" idx="11"/>
          </p:nvPr>
        </p:nvSpPr>
        <p:spPr>
          <a:xfrm>
            <a:off x="1905000" y="4767264"/>
            <a:ext cx="4114800" cy="273844"/>
          </a:xfrm>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85725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17E18670-9522-46C0-A331-BFDAF69401D9}"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sp>
        <p:nvSpPr>
          <p:cNvPr id="11" name="Rectangle 10"/>
          <p:cNvSpPr/>
          <p:nvPr/>
        </p:nvSpPr>
        <p:spPr>
          <a:xfrm>
            <a:off x="785786" y="1178709"/>
            <a:ext cx="7715304" cy="2814617"/>
          </a:xfrm>
          <a:prstGeom prst="rect">
            <a:avLst/>
          </a:prstGeom>
        </p:spPr>
        <p:txBody>
          <a:bodyPr wrap="square">
            <a:spAutoFit/>
          </a:bodyPr>
          <a:lstStyle/>
          <a:p>
            <a:pPr>
              <a:lnSpc>
                <a:spcPct val="150000"/>
              </a:lnSpc>
            </a:pPr>
            <a:r>
              <a:rPr lang="en-US" sz="2000" b="1" u="sng" dirty="0" err="1" smtClean="0">
                <a:hlinkClick r:id="rId5"/>
              </a:rPr>
              <a:t>Tkinter</a:t>
            </a:r>
            <a:r>
              <a:rPr lang="en-US" sz="2000" b="1" dirty="0" smtClean="0"/>
              <a:t> </a:t>
            </a:r>
            <a:r>
              <a:rPr lang="en-US" sz="2000" dirty="0" smtClean="0"/>
              <a:t>is a Python Package for creating GUI applications. </a:t>
            </a:r>
          </a:p>
          <a:p>
            <a:pPr>
              <a:lnSpc>
                <a:spcPct val="150000"/>
              </a:lnSpc>
            </a:pPr>
            <a:r>
              <a:rPr lang="en-US" sz="2000" dirty="0" smtClean="0"/>
              <a:t>Python has a lot of GUI frameworks, but </a:t>
            </a:r>
            <a:r>
              <a:rPr lang="en-US" sz="2000" dirty="0" err="1" smtClean="0"/>
              <a:t>Tkinter</a:t>
            </a:r>
            <a:r>
              <a:rPr lang="en-US" sz="2000" dirty="0" smtClean="0"/>
              <a:t> is the only framework that’s built into the Python standard library. </a:t>
            </a:r>
          </a:p>
          <a:p>
            <a:pPr>
              <a:lnSpc>
                <a:spcPct val="150000"/>
              </a:lnSpc>
            </a:pPr>
            <a:endParaRPr lang="en-US" sz="2000" dirty="0" smtClean="0"/>
          </a:p>
          <a:p>
            <a:pPr>
              <a:lnSpc>
                <a:spcPct val="150000"/>
              </a:lnSpc>
            </a:pPr>
            <a:r>
              <a:rPr lang="en-US" sz="2000" dirty="0" err="1" smtClean="0"/>
              <a:t>Tkinter</a:t>
            </a:r>
            <a:r>
              <a:rPr lang="en-US" sz="2000" dirty="0" smtClean="0"/>
              <a:t> has several strengths; it’s cross-platform, so the same code works on Windows, </a:t>
            </a:r>
            <a:r>
              <a:rPr lang="en-US" sz="2000" dirty="0" err="1" smtClean="0"/>
              <a:t>macOS</a:t>
            </a:r>
            <a:r>
              <a:rPr lang="en-US" sz="2000" dirty="0" smtClean="0"/>
              <a:t>, and Linux. </a:t>
            </a:r>
          </a:p>
        </p:txBody>
      </p:sp>
    </p:spTree>
    <p:extLst>
      <p:ext uri="{BB962C8B-B14F-4D97-AF65-F5344CB8AC3E}">
        <p14:creationId xmlns:p14="http://schemas.microsoft.com/office/powerpoint/2010/main" val="10172294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85720" y="2786064"/>
            <a:ext cx="8401080" cy="1785950"/>
          </a:xfrm>
        </p:spPr>
        <p:txBody>
          <a:bodyPr>
            <a:noAutofit/>
          </a:bodyPr>
          <a:lstStyle/>
          <a:p>
            <a:pPr algn="l">
              <a:lnSpc>
                <a:spcPct val="150000"/>
              </a:lnSpc>
            </a:pPr>
            <a:r>
              <a:rPr lang="en-US" sz="2000" dirty="0" err="1" smtClean="0">
                <a:latin typeface="+mn-lt"/>
                <a:cs typeface="Times New Roman" pitchFamily="18" charset="0"/>
              </a:rPr>
              <a:t>widgets.Checkbox</a:t>
            </a:r>
            <a:r>
              <a:rPr lang="en-US" sz="2000" dirty="0" smtClean="0">
                <a:latin typeface="+mn-lt"/>
                <a:cs typeface="Times New Roman" pitchFamily="18" charset="0"/>
              </a:rPr>
              <a:t>() widget provides a very clean and crisp way to display a checkbox using very less parameters.</a:t>
            </a:r>
            <a:br>
              <a:rPr lang="en-US" sz="2000" dirty="0" smtClean="0">
                <a:latin typeface="+mn-lt"/>
                <a:cs typeface="Times New Roman" pitchFamily="18" charset="0"/>
              </a:rPr>
            </a:br>
            <a:endParaRPr lang="en-US" sz="2000" dirty="0">
              <a:latin typeface="+mn-lt"/>
            </a:endParaRPr>
          </a:p>
        </p:txBody>
      </p:sp>
      <p:sp>
        <p:nvSpPr>
          <p:cNvPr id="6" name="Date Placeholder 5"/>
          <p:cNvSpPr>
            <a:spLocks noGrp="1"/>
          </p:cNvSpPr>
          <p:nvPr>
            <p:ph type="dt" sz="half" idx="10"/>
          </p:nvPr>
        </p:nvSpPr>
        <p:spPr/>
        <p:txBody>
          <a:bodyPr/>
          <a:lstStyle/>
          <a:p>
            <a:fld id="{64D8F9A0-658A-4959-BFB0-5B35DF3384DE}"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50</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BooleanWidgets</a:t>
            </a:r>
            <a:r>
              <a:rPr lang="en-US" sz="2800" b="1" dirty="0" smtClean="0">
                <a:latin typeface="+mj-lt"/>
                <a:cs typeface="Times New Roman" pitchFamily="18" charset="0"/>
              </a:rPr>
              <a:t> Contd..(CO4)</a:t>
            </a:r>
            <a:endParaRPr lang="en-US"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pic>
        <p:nvPicPr>
          <p:cNvPr id="7170" name="Picture 2" descr="C:\Users\dell\Desktop\checkbox.png"/>
          <p:cNvPicPr>
            <a:picLocks noGrp="1" noChangeAspect="1" noChangeArrowheads="1"/>
          </p:cNvPicPr>
          <p:nvPr>
            <p:ph idx="1"/>
          </p:nvPr>
        </p:nvPicPr>
        <p:blipFill>
          <a:blip r:embed="rId3"/>
          <a:srcRect/>
          <a:stretch>
            <a:fillRect/>
          </a:stretch>
        </p:blipFill>
        <p:spPr bwMode="auto">
          <a:xfrm>
            <a:off x="428596" y="857239"/>
            <a:ext cx="7929618" cy="1571635"/>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2000" fill="hold"/>
                                        <p:tgtEl>
                                          <p:spTgt spid="7170"/>
                                        </p:tgtEl>
                                        <p:attrNameLst>
                                          <p:attrName>ppt_x</p:attrName>
                                        </p:attrNameLst>
                                      </p:cBhvr>
                                      <p:tavLst>
                                        <p:tav tm="0">
                                          <p:val>
                                            <p:strVal val="#ppt_x"/>
                                          </p:val>
                                        </p:tav>
                                        <p:tav tm="100000">
                                          <p:val>
                                            <p:strVal val="#ppt_x"/>
                                          </p:val>
                                        </p:tav>
                                      </p:tavLst>
                                    </p:anim>
                                    <p:anim calcmode="lin" valueType="num">
                                      <p:cBhvr additive="base">
                                        <p:cTn id="14" dur="20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85720" y="1000115"/>
            <a:ext cx="8401080" cy="3000395"/>
          </a:xfrm>
        </p:spPr>
        <p:txBody>
          <a:bodyPr>
            <a:noAutofit/>
          </a:bodyPr>
          <a:lstStyle/>
          <a:p>
            <a:pPr algn="l">
              <a:lnSpc>
                <a:spcPct val="150000"/>
              </a:lnSpc>
            </a:pPr>
            <a:r>
              <a:rPr lang="en-US" sz="2000" dirty="0" smtClean="0">
                <a:latin typeface="+mn-lt"/>
                <a:cs typeface="Times New Roman" pitchFamily="18" charset="0"/>
              </a:rPr>
              <a:t>The value parameter accepts either True or False. </a:t>
            </a:r>
            <a:br>
              <a:rPr lang="en-US" sz="2000" dirty="0" smtClean="0">
                <a:latin typeface="+mn-lt"/>
                <a:cs typeface="Times New Roman" pitchFamily="18" charset="0"/>
              </a:rPr>
            </a:br>
            <a:r>
              <a:rPr lang="en-US" sz="2000" dirty="0" smtClean="0">
                <a:latin typeface="+mn-lt"/>
                <a:cs typeface="Times New Roman" pitchFamily="18" charset="0"/>
              </a:rPr>
              <a:t>The checkbox widget remains checked in case of former and unchecked in case of latter. </a:t>
            </a:r>
            <a:br>
              <a:rPr lang="en-US" sz="2000" dirty="0" smtClean="0">
                <a:latin typeface="+mn-lt"/>
                <a:cs typeface="Times New Roman" pitchFamily="18" charset="0"/>
              </a:rPr>
            </a:br>
            <a:r>
              <a:rPr lang="en-US" sz="2000" dirty="0" smtClean="0">
                <a:latin typeface="+mn-lt"/>
                <a:cs typeface="Times New Roman" pitchFamily="18" charset="0"/>
              </a:rPr>
              <a:t>A checked/selected Checkbox widget would mean that the value associated with the widget is True and vice-versa.</a:t>
            </a:r>
            <a:endParaRPr lang="en-US" sz="2000" dirty="0">
              <a:latin typeface="+mn-lt"/>
            </a:endParaRPr>
          </a:p>
        </p:txBody>
      </p:sp>
      <p:sp>
        <p:nvSpPr>
          <p:cNvPr id="6" name="Date Placeholder 5"/>
          <p:cNvSpPr>
            <a:spLocks noGrp="1"/>
          </p:cNvSpPr>
          <p:nvPr>
            <p:ph type="dt" sz="half" idx="10"/>
          </p:nvPr>
        </p:nvSpPr>
        <p:spPr/>
        <p:txBody>
          <a:bodyPr/>
          <a:lstStyle/>
          <a:p>
            <a:fld id="{8A4D1089-92FB-4557-913C-23EA4FD7E326}"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51</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Contd..(CO4)</a:t>
            </a:r>
            <a:endParaRPr lang="en-US" sz="2800"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0" fill="hold"/>
                                        <p:tgtEl>
                                          <p:spTgt spid="9"/>
                                        </p:tgtEl>
                                        <p:attrNameLst>
                                          <p:attrName>ppt_x</p:attrName>
                                        </p:attrNameLst>
                                      </p:cBhvr>
                                      <p:tavLst>
                                        <p:tav tm="0">
                                          <p:val>
                                            <p:strVal val="#ppt_x"/>
                                          </p:val>
                                        </p:tav>
                                        <p:tav tm="100000">
                                          <p:val>
                                            <p:strVal val="#ppt_x"/>
                                          </p:val>
                                        </p:tav>
                                      </p:tavLst>
                                    </p:anim>
                                    <p:anim calcmode="lin" valueType="num">
                                      <p:cBhvr additive="base">
                                        <p:cTn id="8" dur="5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9047C83-7157-4C82-9E29-C1DCEAE83508}"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52</a:t>
            </a:fld>
            <a:endParaRPr lang="en-US"/>
          </a:p>
        </p:txBody>
      </p:sp>
      <p:sp>
        <p:nvSpPr>
          <p:cNvPr id="4" name="Title 1"/>
          <p:cNvSpPr txBox="1">
            <a:spLocks/>
          </p:cNvSpPr>
          <p:nvPr/>
        </p:nvSpPr>
        <p:spPr>
          <a:xfrm>
            <a:off x="1071538" y="0"/>
            <a:ext cx="8072462" cy="6429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57200" y="1200153"/>
            <a:ext cx="8229600" cy="3228985"/>
          </a:xfrm>
        </p:spPr>
        <p:txBody>
          <a:bodyPr>
            <a:normAutofit/>
          </a:bodyPr>
          <a:lstStyle/>
          <a:p>
            <a:pPr>
              <a:buNone/>
            </a:pPr>
            <a:r>
              <a:rPr lang="en-US" sz="2400" b="1" dirty="0" smtClean="0"/>
              <a:t>Valid</a:t>
            </a:r>
          </a:p>
          <a:p>
            <a:r>
              <a:rPr lang="en-US" sz="1700" dirty="0" smtClean="0"/>
              <a:t>The valid widget provides a read-only indicator.</a:t>
            </a:r>
          </a:p>
          <a:p>
            <a:pPr>
              <a:buNone/>
            </a:pPr>
            <a:r>
              <a:rPr lang="en-US" sz="1800" dirty="0" smtClean="0"/>
              <a:t>                 </a:t>
            </a:r>
            <a:r>
              <a:rPr lang="en-US" sz="1800" dirty="0" err="1" smtClean="0"/>
              <a:t>widgets.Valid</a:t>
            </a:r>
            <a:r>
              <a:rPr lang="en-US" sz="1800" dirty="0" smtClean="0"/>
              <a:t>( </a:t>
            </a:r>
          </a:p>
          <a:p>
            <a:pPr>
              <a:buNone/>
            </a:pPr>
            <a:r>
              <a:rPr lang="en-US" sz="1800" dirty="0" smtClean="0"/>
              <a:t>                 value=</a:t>
            </a:r>
            <a:r>
              <a:rPr lang="en-US" sz="1800" b="1" dirty="0" smtClean="0"/>
              <a:t>False</a:t>
            </a:r>
            <a:r>
              <a:rPr lang="en-US" sz="1800" dirty="0" smtClean="0"/>
              <a:t>,</a:t>
            </a:r>
          </a:p>
          <a:p>
            <a:pPr>
              <a:buNone/>
            </a:pPr>
            <a:r>
              <a:rPr lang="en-US" sz="1800" dirty="0" smtClean="0"/>
              <a:t>                description='Valid!', ) </a:t>
            </a:r>
            <a:br>
              <a:rPr lang="en-US" sz="1800" dirty="0" smtClean="0"/>
            </a:br>
            <a:r>
              <a:rPr lang="en-US" sz="1800" dirty="0" smtClean="0"/>
              <a:t>                 </a:t>
            </a:r>
          </a:p>
          <a:p>
            <a:pPr>
              <a:buNone/>
            </a:pPr>
            <a:r>
              <a:rPr lang="en-US" sz="1800" dirty="0" smtClean="0"/>
              <a:t>                         </a:t>
            </a:r>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down)">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down)">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down)">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785800"/>
            <a:ext cx="8229600" cy="3071834"/>
          </a:xfrm>
        </p:spPr>
        <p:txBody>
          <a:bodyPr>
            <a:normAutofit fontScale="90000"/>
          </a:bodyPr>
          <a:lstStyle/>
          <a:p>
            <a:pPr algn="l"/>
            <a:r>
              <a:rPr lang="en-US" sz="2200" dirty="0" smtClean="0"/>
              <a:t>There are several widgets that can be used to display single selection lists, and two that can be used to select multiple values. All inherit from the same base class.</a:t>
            </a:r>
            <a:br>
              <a:rPr lang="en-US" sz="2200" dirty="0" smtClean="0"/>
            </a:br>
            <a:r>
              <a:rPr lang="en-US" sz="2200" dirty="0" smtClean="0"/>
              <a:t> </a:t>
            </a:r>
            <a:br>
              <a:rPr lang="en-US" sz="2200" dirty="0" smtClean="0"/>
            </a:br>
            <a:r>
              <a:rPr lang="en-US" sz="2200" dirty="0" smtClean="0"/>
              <a:t>It can specify the enumeration of selectable options by passing a list (options are either (label, value) pairs, or simply values for which the labels are derived by calling </a:t>
            </a:r>
            <a:r>
              <a:rPr lang="en-US" sz="2200" dirty="0" err="1" smtClean="0"/>
              <a:t>str</a:t>
            </a:r>
            <a:r>
              <a:rPr lang="en-US" sz="2200" dirty="0" smtClean="0"/>
              <a:t>)</a:t>
            </a:r>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2A1FD555-1BB8-45AD-BD91-DD542D859E2E}"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4" name="Title 1"/>
          <p:cNvSpPr txBox="1">
            <a:spLocks/>
          </p:cNvSpPr>
          <p:nvPr/>
        </p:nvSpPr>
        <p:spPr>
          <a:xfrm>
            <a:off x="928662" y="0"/>
            <a:ext cx="8215338"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rPr>
              <a:t>Selection</a:t>
            </a:r>
            <a:r>
              <a:rPr lang="en-US" sz="2800" b="1" dirty="0" err="1" smtClean="0">
                <a:latin typeface="+mj-lt"/>
                <a:cs typeface="Times New Roman" pitchFamily="18" charset="0"/>
              </a:rPr>
              <a:t>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4745ADE-C068-4A88-BEF4-639E7C126D7C}"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54</a:t>
            </a:fld>
            <a:endParaRPr lang="en-US"/>
          </a:p>
        </p:txBody>
      </p:sp>
      <p:sp>
        <p:nvSpPr>
          <p:cNvPr id="4" name="Title 1"/>
          <p:cNvSpPr txBox="1">
            <a:spLocks/>
          </p:cNvSpPr>
          <p:nvPr/>
        </p:nvSpPr>
        <p:spPr>
          <a:xfrm>
            <a:off x="928662" y="0"/>
            <a:ext cx="8215338"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rPr>
              <a:t>Selection</a:t>
            </a:r>
            <a:r>
              <a:rPr lang="en-US" sz="2800" b="1" dirty="0" err="1" smtClean="0">
                <a:latin typeface="+mj-lt"/>
                <a:cs typeface="Times New Roman" pitchFamily="18" charset="0"/>
              </a:rPr>
              <a:t>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57200" y="1000114"/>
            <a:ext cx="8229600" cy="3594509"/>
          </a:xfrm>
        </p:spPr>
        <p:txBody>
          <a:bodyPr>
            <a:normAutofit/>
          </a:bodyPr>
          <a:lstStyle/>
          <a:p>
            <a:pPr>
              <a:buNone/>
            </a:pPr>
            <a:r>
              <a:rPr lang="en-US" b="1" dirty="0" err="1" smtClean="0"/>
              <a:t>RadioButtons</a:t>
            </a:r>
            <a:endParaRPr lang="en-US" dirty="0" smtClean="0"/>
          </a:p>
          <a:p>
            <a:pPr algn="just">
              <a:buNone/>
            </a:pPr>
            <a:r>
              <a:rPr lang="en-US" sz="2000" dirty="0" err="1" smtClean="0"/>
              <a:t>widgets.RadioButtons</a:t>
            </a:r>
            <a:r>
              <a:rPr lang="en-US" sz="2000" dirty="0" smtClean="0"/>
              <a:t>( </a:t>
            </a:r>
          </a:p>
          <a:p>
            <a:pPr algn="just">
              <a:buNone/>
            </a:pPr>
            <a:r>
              <a:rPr lang="en-US" sz="2000" dirty="0" smtClean="0"/>
              <a:t>options=['pepperoni', 'pineapple', 'anchovies'], </a:t>
            </a:r>
          </a:p>
          <a:p>
            <a:pPr algn="just">
              <a:buNone/>
            </a:pPr>
            <a:r>
              <a:rPr lang="en-US" sz="2000" i="1" dirty="0" smtClean="0"/>
              <a:t># value='pineapple',</a:t>
            </a:r>
          </a:p>
          <a:p>
            <a:pPr algn="just">
              <a:buNone/>
            </a:pPr>
            <a:r>
              <a:rPr lang="en-US" sz="2000" dirty="0" smtClean="0"/>
              <a:t> description='Pizza topping:', disabled=</a:t>
            </a:r>
            <a:r>
              <a:rPr lang="en-US" sz="2000" b="1" dirty="0" smtClean="0"/>
              <a:t>False</a:t>
            </a:r>
            <a:r>
              <a:rPr lang="en-US" sz="2000" dirty="0" smtClean="0"/>
              <a:t> </a:t>
            </a:r>
          </a:p>
          <a:p>
            <a:pPr algn="just">
              <a:buNone/>
            </a:pPr>
            <a:r>
              <a:rPr lang="en-US" sz="2000" dirty="0" smtClean="0"/>
              <a:t>) </a:t>
            </a: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2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20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20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20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20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20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714362"/>
            <a:ext cx="8229600" cy="1714512"/>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92FCCC6E-F2B4-490E-A129-6F72BB017099}"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55</a:t>
            </a:fld>
            <a:endParaRPr lang="en-US"/>
          </a:p>
        </p:txBody>
      </p:sp>
      <p:sp>
        <p:nvSpPr>
          <p:cNvPr id="4" name="Title 1"/>
          <p:cNvSpPr txBox="1">
            <a:spLocks/>
          </p:cNvSpPr>
          <p:nvPr/>
        </p:nvSpPr>
        <p:spPr>
          <a:xfrm>
            <a:off x="928662" y="0"/>
            <a:ext cx="8215338"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0" name="Content Placeholder 9"/>
          <p:cNvSpPr>
            <a:spLocks noGrp="1"/>
          </p:cNvSpPr>
          <p:nvPr>
            <p:ph idx="1"/>
          </p:nvPr>
        </p:nvSpPr>
        <p:spPr>
          <a:xfrm>
            <a:off x="457200" y="2428875"/>
            <a:ext cx="8229600" cy="2165750"/>
          </a:xfrm>
        </p:spPr>
        <p:txBody>
          <a:bodyPr>
            <a:normAutofit fontScale="85000" lnSpcReduction="20000"/>
          </a:bodyPr>
          <a:lstStyle/>
          <a:p>
            <a:pPr>
              <a:lnSpc>
                <a:spcPct val="160000"/>
              </a:lnSpc>
            </a:pPr>
            <a:r>
              <a:rPr lang="en-US" sz="2100" dirty="0" err="1" smtClean="0"/>
              <a:t>widgets.Dropdown</a:t>
            </a:r>
            <a:r>
              <a:rPr lang="en-US" sz="2100" dirty="0" smtClean="0"/>
              <a:t>() is one of the most prominently used Selection widgets under </a:t>
            </a:r>
            <a:r>
              <a:rPr lang="en-US" sz="2100" dirty="0" err="1" smtClean="0"/>
              <a:t>ipywidgets</a:t>
            </a:r>
            <a:r>
              <a:rPr lang="en-US" sz="2100" dirty="0" smtClean="0"/>
              <a:t>.</a:t>
            </a:r>
          </a:p>
          <a:p>
            <a:pPr>
              <a:lnSpc>
                <a:spcPct val="160000"/>
              </a:lnSpc>
            </a:pPr>
            <a:r>
              <a:rPr lang="en-US" sz="2100" dirty="0" smtClean="0"/>
              <a:t>The parameters are mostly self explanatory. </a:t>
            </a:r>
          </a:p>
          <a:p>
            <a:pPr>
              <a:lnSpc>
                <a:spcPct val="160000"/>
              </a:lnSpc>
            </a:pPr>
            <a:r>
              <a:rPr lang="en-US" sz="2100" dirty="0" smtClean="0"/>
              <a:t>In the options parameter, one passes a list of values that will appear in the dropdown.</a:t>
            </a:r>
          </a:p>
          <a:p>
            <a:endParaRPr lang="en-US" dirty="0"/>
          </a:p>
        </p:txBody>
      </p:sp>
      <p:pic>
        <p:nvPicPr>
          <p:cNvPr id="11" name="Picture 2" descr="C:\Users\dell\Desktop\dropdownbar.png"/>
          <p:cNvPicPr>
            <a:picLocks noChangeAspect="1" noChangeArrowheads="1"/>
          </p:cNvPicPr>
          <p:nvPr/>
        </p:nvPicPr>
        <p:blipFill>
          <a:blip r:embed="rId3"/>
          <a:srcRect/>
          <a:stretch>
            <a:fillRect/>
          </a:stretch>
        </p:blipFill>
        <p:spPr bwMode="auto">
          <a:xfrm>
            <a:off x="571472" y="928676"/>
            <a:ext cx="7929618" cy="1285884"/>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000" fill="hold"/>
                                        <p:tgtEl>
                                          <p:spTgt spid="11"/>
                                        </p:tgtEl>
                                        <p:attrNameLst>
                                          <p:attrName>ppt_x</p:attrName>
                                        </p:attrNameLst>
                                      </p:cBhvr>
                                      <p:tavLst>
                                        <p:tav tm="0">
                                          <p:val>
                                            <p:strVal val="#ppt_x"/>
                                          </p:val>
                                        </p:tav>
                                        <p:tav tm="100000">
                                          <p:val>
                                            <p:strVal val="#ppt_x"/>
                                          </p:val>
                                        </p:tav>
                                      </p:tavLst>
                                    </p:anim>
                                    <p:anim calcmode="lin" valueType="num">
                                      <p:cBhvr additive="base">
                                        <p:cTn id="2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714362"/>
            <a:ext cx="8229600" cy="1500198"/>
          </a:xfrm>
        </p:spPr>
        <p:txBody>
          <a:bodyPr>
            <a:normAutofit fontScale="90000"/>
          </a:bodyPr>
          <a:lstStyle/>
          <a:p>
            <a:pPr algn="l"/>
            <a:r>
              <a:rPr lang="en-US" sz="1800" dirty="0" smtClean="0"/>
              <a:t/>
            </a:r>
            <a:br>
              <a:rPr lang="en-US" sz="1800" dirty="0" smtClean="0"/>
            </a:br>
            <a:r>
              <a:rPr lang="en-US" sz="2200" dirty="0" smtClean="0">
                <a:latin typeface="+mn-lt"/>
                <a:cs typeface="Times New Roman" pitchFamily="18" charset="0"/>
              </a:rPr>
              <a:t>The value parameter will be passed a value which the user wants to appear as selected by default.</a:t>
            </a:r>
            <a:br>
              <a:rPr lang="en-US" sz="2200" dirty="0" smtClean="0">
                <a:latin typeface="+mn-lt"/>
                <a:cs typeface="Times New Roman" pitchFamily="18" charset="0"/>
              </a:rPr>
            </a:br>
            <a:r>
              <a:rPr lang="en-US" sz="2200" dirty="0" smtClean="0">
                <a:latin typeface="+mn-lt"/>
                <a:cs typeface="Times New Roman" pitchFamily="18" charset="0"/>
              </a:rPr>
              <a:t>The description and disabled parameters serve the same purpose as in the previous widgets.</a:t>
            </a:r>
            <a:r>
              <a:rPr lang="en-US" dirty="0" smtClean="0"/>
              <a:t/>
            </a:r>
            <a:br>
              <a:rPr lang="en-US" dirty="0" smtClean="0"/>
            </a:br>
            <a:endParaRPr lang="en-US" dirty="0"/>
          </a:p>
        </p:txBody>
      </p:sp>
      <p:sp>
        <p:nvSpPr>
          <p:cNvPr id="3" name="Content Placeholder 2"/>
          <p:cNvSpPr>
            <a:spLocks noGrp="1"/>
          </p:cNvSpPr>
          <p:nvPr>
            <p:ph idx="1"/>
          </p:nvPr>
        </p:nvSpPr>
        <p:spPr>
          <a:xfrm>
            <a:off x="457200" y="2428874"/>
            <a:ext cx="8229600" cy="2165750"/>
          </a:xfrm>
        </p:spPr>
        <p:txBody>
          <a:bodyPr>
            <a:normAutofit fontScale="92500" lnSpcReduction="20000"/>
          </a:bodyPr>
          <a:lstStyle/>
          <a:p>
            <a:pPr>
              <a:buNone/>
            </a:pPr>
            <a:r>
              <a:rPr lang="en-US" sz="1800" b="1" dirty="0" smtClean="0">
                <a:latin typeface="Times New Roman" pitchFamily="18" charset="0"/>
                <a:cs typeface="Times New Roman" pitchFamily="18" charset="0"/>
              </a:rPr>
              <a:t>Select</a:t>
            </a:r>
          </a:p>
          <a:p>
            <a:pPr>
              <a:buNone/>
            </a:pPr>
            <a:r>
              <a:rPr lang="en-US" sz="2000" dirty="0" err="1" smtClean="0">
                <a:cs typeface="Times New Roman" pitchFamily="18" charset="0"/>
              </a:rPr>
              <a:t>widgets.Select</a:t>
            </a:r>
            <a:endParaRPr lang="en-US" sz="2000" dirty="0" smtClean="0">
              <a:cs typeface="Times New Roman" pitchFamily="18" charset="0"/>
            </a:endParaRPr>
          </a:p>
          <a:p>
            <a:pPr>
              <a:buNone/>
            </a:pPr>
            <a:r>
              <a:rPr lang="en-US" sz="2000" dirty="0" smtClean="0">
                <a:cs typeface="Times New Roman" pitchFamily="18" charset="0"/>
              </a:rPr>
              <a:t>( options=['Linux', 'Windows', 'OSX'], </a:t>
            </a:r>
          </a:p>
          <a:p>
            <a:pPr>
              <a:buNone/>
            </a:pPr>
            <a:r>
              <a:rPr lang="en-US" sz="2000" dirty="0" smtClean="0">
                <a:cs typeface="Times New Roman" pitchFamily="18" charset="0"/>
              </a:rPr>
              <a:t>value='OSX', </a:t>
            </a:r>
          </a:p>
          <a:p>
            <a:pPr>
              <a:buNone/>
            </a:pPr>
            <a:r>
              <a:rPr lang="en-US" sz="2000" i="1" dirty="0" smtClean="0">
                <a:cs typeface="Times New Roman" pitchFamily="18" charset="0"/>
              </a:rPr>
              <a:t># rows=10,</a:t>
            </a:r>
            <a:r>
              <a:rPr lang="en-US" sz="2000" dirty="0" smtClean="0">
                <a:cs typeface="Times New Roman" pitchFamily="18" charset="0"/>
              </a:rPr>
              <a:t> </a:t>
            </a:r>
          </a:p>
          <a:p>
            <a:pPr>
              <a:buNone/>
            </a:pPr>
            <a:r>
              <a:rPr lang="en-US" sz="2000" dirty="0" smtClean="0">
                <a:cs typeface="Times New Roman" pitchFamily="18" charset="0"/>
              </a:rPr>
              <a:t>description='OS:', disabled=</a:t>
            </a:r>
            <a:r>
              <a:rPr lang="en-US" sz="2000" b="1" dirty="0" smtClean="0">
                <a:cs typeface="Times New Roman" pitchFamily="18" charset="0"/>
              </a:rPr>
              <a:t>False</a:t>
            </a:r>
          </a:p>
          <a:p>
            <a:pPr>
              <a:buNone/>
            </a:pPr>
            <a:r>
              <a:rPr lang="en-US" sz="2000" dirty="0" smtClean="0">
                <a:cs typeface="Times New Roman" pitchFamily="18" charset="0"/>
              </a:rPr>
              <a:t> )</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7809EDA7-0B13-4921-973B-C9F240417951}"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56</a:t>
            </a:fld>
            <a:endParaRPr lang="en-US"/>
          </a:p>
        </p:txBody>
      </p:sp>
      <p:sp>
        <p:nvSpPr>
          <p:cNvPr id="4" name="Title 1"/>
          <p:cNvSpPr txBox="1">
            <a:spLocks/>
          </p:cNvSpPr>
          <p:nvPr/>
        </p:nvSpPr>
        <p:spPr>
          <a:xfrm>
            <a:off x="1000100" y="0"/>
            <a:ext cx="8143900"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down)">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28596" y="785802"/>
            <a:ext cx="8229600" cy="3143270"/>
          </a:xfrm>
        </p:spPr>
        <p:txBody>
          <a:bodyPr>
            <a:normAutofit/>
          </a:bodyPr>
          <a:lstStyle/>
          <a:p>
            <a:pPr algn="l"/>
            <a:r>
              <a:rPr lang="en-US" sz="2000" b="1" dirty="0" err="1" smtClean="0"/>
              <a:t>SelectionSlider</a:t>
            </a:r>
            <a:r>
              <a:rPr lang="en-US" b="1" dirty="0" smtClean="0"/>
              <a:t/>
            </a:r>
            <a:br>
              <a:rPr lang="en-US" b="1" dirty="0" smtClean="0"/>
            </a:br>
            <a:r>
              <a:rPr lang="en-US" dirty="0" smtClean="0"/>
              <a:t>    </a:t>
            </a:r>
            <a:r>
              <a:rPr lang="en-US" sz="2000" dirty="0" err="1" smtClean="0"/>
              <a:t>widgets.SelectionSlider</a:t>
            </a:r>
            <a:r>
              <a:rPr lang="en-US" sz="2000" dirty="0" smtClean="0"/>
              <a:t>(</a:t>
            </a:r>
            <a:br>
              <a:rPr lang="en-US" sz="2000" dirty="0" smtClean="0"/>
            </a:br>
            <a:r>
              <a:rPr lang="en-US" sz="2000" dirty="0" smtClean="0"/>
              <a:t>          options=['scrambled', 'sunny side up', 'poached', 'over easy'], </a:t>
            </a:r>
            <a:br>
              <a:rPr lang="en-US" sz="2000" dirty="0" smtClean="0"/>
            </a:br>
            <a:r>
              <a:rPr lang="en-US" sz="2000" dirty="0" smtClean="0"/>
              <a:t>          value='sunny side up', </a:t>
            </a:r>
            <a:br>
              <a:rPr lang="en-US" sz="2000" dirty="0" smtClean="0"/>
            </a:br>
            <a:r>
              <a:rPr lang="en-US" sz="2000" dirty="0" smtClean="0"/>
              <a:t>         description='I like my eggs ...', disabled=</a:t>
            </a:r>
            <a:r>
              <a:rPr lang="en-US" sz="2000" b="1" dirty="0" smtClean="0"/>
              <a:t>False</a:t>
            </a:r>
            <a:r>
              <a:rPr lang="en-US" sz="2000" dirty="0" smtClean="0"/>
              <a:t>, </a:t>
            </a:r>
            <a:br>
              <a:rPr lang="en-US" sz="2000" dirty="0" smtClean="0"/>
            </a:br>
            <a:r>
              <a:rPr lang="en-US" sz="2000" dirty="0" smtClean="0"/>
              <a:t>         </a:t>
            </a:r>
            <a:r>
              <a:rPr lang="en-US" sz="2000" dirty="0" err="1" smtClean="0"/>
              <a:t>continuous_update</a:t>
            </a:r>
            <a:r>
              <a:rPr lang="en-US" sz="2000" dirty="0" smtClean="0"/>
              <a:t>=</a:t>
            </a:r>
            <a:r>
              <a:rPr lang="en-US" sz="2000" b="1" dirty="0" smtClean="0"/>
              <a:t>False</a:t>
            </a:r>
            <a:r>
              <a:rPr lang="en-US" sz="2000" dirty="0" smtClean="0"/>
              <a:t>, </a:t>
            </a:r>
            <a:br>
              <a:rPr lang="en-US" sz="2000" dirty="0" smtClean="0"/>
            </a:br>
            <a:r>
              <a:rPr lang="en-US" sz="2000" dirty="0" smtClean="0"/>
              <a:t>         orientation='horizontal', readout=</a:t>
            </a:r>
            <a:r>
              <a:rPr lang="en-US" sz="2000" b="1" dirty="0" smtClean="0"/>
              <a:t>True</a:t>
            </a:r>
            <a:r>
              <a:rPr lang="en-US" sz="2000" dirty="0" smtClean="0"/>
              <a:t> ) </a:t>
            </a:r>
            <a:endParaRPr lang="en-US" sz="2000" dirty="0"/>
          </a:p>
        </p:txBody>
      </p:sp>
      <p:sp>
        <p:nvSpPr>
          <p:cNvPr id="3" name="Content Placeholder 2"/>
          <p:cNvSpPr>
            <a:spLocks noGrp="1"/>
          </p:cNvSpPr>
          <p:nvPr>
            <p:ph idx="1"/>
          </p:nvPr>
        </p:nvSpPr>
        <p:spPr>
          <a:xfrm>
            <a:off x="457200" y="3571884"/>
            <a:ext cx="8229600" cy="1022740"/>
          </a:xfrm>
        </p:spPr>
        <p:txBody>
          <a:bodyPr>
            <a:normAutofit/>
          </a:bodyPr>
          <a:lstStyle/>
          <a:p>
            <a:pPr>
              <a:buNone/>
            </a:pPr>
            <a:endParaRPr lang="en-US"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6F8EF7D7-F65F-4563-B1B2-53F19B82CFA7}"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57</a:t>
            </a:fld>
            <a:endParaRPr lang="en-US"/>
          </a:p>
        </p:txBody>
      </p:sp>
      <p:sp>
        <p:nvSpPr>
          <p:cNvPr id="4" name="Title 1"/>
          <p:cNvSpPr txBox="1">
            <a:spLocks/>
          </p:cNvSpPr>
          <p:nvPr/>
        </p:nvSpPr>
        <p:spPr>
          <a:xfrm>
            <a:off x="1000100" y="0"/>
            <a:ext cx="8143900"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28596" y="785800"/>
            <a:ext cx="8229600" cy="3714776"/>
          </a:xfrm>
        </p:spPr>
        <p:txBody>
          <a:bodyPr>
            <a:normAutofit/>
          </a:bodyPr>
          <a:lstStyle/>
          <a:p>
            <a:pPr algn="l"/>
            <a:r>
              <a:rPr lang="en-US" sz="1800" b="1" dirty="0" err="1" smtClean="0">
                <a:latin typeface="Times New Roman" pitchFamily="18" charset="0"/>
                <a:cs typeface="Times New Roman" pitchFamily="18" charset="0"/>
              </a:rPr>
              <a:t>SelectionRangeSlider</a:t>
            </a:r>
            <a:r>
              <a:rPr lang="en-US" b="1" dirty="0" smtClean="0"/>
              <a:t/>
            </a:r>
            <a:br>
              <a:rPr lang="en-US" b="1" dirty="0" smtClean="0"/>
            </a:br>
            <a:r>
              <a:rPr lang="en-US" b="1" dirty="0" smtClean="0"/>
              <a:t>    </a:t>
            </a:r>
            <a:r>
              <a:rPr lang="en-US" sz="2000" dirty="0" smtClean="0">
                <a:latin typeface="+mn-lt"/>
                <a:cs typeface="Times New Roman" pitchFamily="18" charset="0"/>
              </a:rPr>
              <a:t>import </a:t>
            </a:r>
            <a:r>
              <a:rPr lang="en-US" sz="2000" dirty="0" err="1" smtClean="0">
                <a:latin typeface="+mn-lt"/>
                <a:cs typeface="Times New Roman" pitchFamily="18" charset="0"/>
              </a:rPr>
              <a:t>datetime</a:t>
            </a:r>
            <a:r>
              <a:rPr lang="en-US" sz="2000" b="1" dirty="0" smtClean="0">
                <a:latin typeface="+mn-lt"/>
                <a:cs typeface="Times New Roman" pitchFamily="18" charset="0"/>
              </a:rPr>
              <a:t/>
            </a:r>
            <a:br>
              <a:rPr lang="en-US" sz="2000" b="1" dirty="0" smtClean="0">
                <a:latin typeface="+mn-lt"/>
                <a:cs typeface="Times New Roman" pitchFamily="18" charset="0"/>
              </a:rPr>
            </a:br>
            <a:r>
              <a:rPr lang="en-US" sz="2000" dirty="0" smtClean="0">
                <a:latin typeface="+mn-lt"/>
                <a:cs typeface="Times New Roman" pitchFamily="18" charset="0"/>
              </a:rPr>
              <a:t>         dates = [</a:t>
            </a:r>
            <a:r>
              <a:rPr lang="en-US" sz="2000" dirty="0" err="1" smtClean="0">
                <a:latin typeface="+mn-lt"/>
                <a:cs typeface="Times New Roman" pitchFamily="18" charset="0"/>
              </a:rPr>
              <a:t>datetime.date</a:t>
            </a:r>
            <a:r>
              <a:rPr lang="en-US" sz="2000" dirty="0" smtClean="0">
                <a:latin typeface="+mn-lt"/>
                <a:cs typeface="Times New Roman" pitchFamily="18" charset="0"/>
              </a:rPr>
              <a:t>(2015,i,1) </a:t>
            </a:r>
            <a:r>
              <a:rPr lang="en-US" sz="2000" b="1" dirty="0" smtClean="0">
                <a:latin typeface="+mn-lt"/>
                <a:cs typeface="Times New Roman" pitchFamily="18" charset="0"/>
              </a:rPr>
              <a:t>for</a:t>
            </a:r>
            <a:r>
              <a:rPr lang="en-US" sz="2000" dirty="0" smtClean="0">
                <a:latin typeface="+mn-lt"/>
                <a:cs typeface="Times New Roman" pitchFamily="18" charset="0"/>
              </a:rPr>
              <a:t> i </a:t>
            </a:r>
            <a:r>
              <a:rPr lang="en-US" sz="2000" b="1" dirty="0" smtClean="0">
                <a:latin typeface="+mn-lt"/>
                <a:cs typeface="Times New Roman" pitchFamily="18" charset="0"/>
              </a:rPr>
              <a:t>in</a:t>
            </a:r>
            <a:r>
              <a:rPr lang="en-US" sz="2000" dirty="0" smtClean="0">
                <a:latin typeface="+mn-lt"/>
                <a:cs typeface="Times New Roman" pitchFamily="18" charset="0"/>
              </a:rPr>
              <a:t> range(1,13)]</a:t>
            </a:r>
            <a:br>
              <a:rPr lang="en-US" sz="2000" dirty="0" smtClean="0">
                <a:latin typeface="+mn-lt"/>
                <a:cs typeface="Times New Roman" pitchFamily="18" charset="0"/>
              </a:rPr>
            </a:br>
            <a:r>
              <a:rPr lang="en-US" sz="2000" dirty="0" smtClean="0">
                <a:latin typeface="+mn-lt"/>
                <a:cs typeface="Times New Roman" pitchFamily="18" charset="0"/>
              </a:rPr>
              <a:t>         options = [(</a:t>
            </a:r>
            <a:r>
              <a:rPr lang="en-US" sz="2000" dirty="0" err="1" smtClean="0">
                <a:latin typeface="+mn-lt"/>
                <a:cs typeface="Times New Roman" pitchFamily="18" charset="0"/>
              </a:rPr>
              <a:t>i.strftime</a:t>
            </a:r>
            <a:r>
              <a:rPr lang="en-US" sz="2000" dirty="0" smtClean="0">
                <a:latin typeface="+mn-lt"/>
                <a:cs typeface="Times New Roman" pitchFamily="18" charset="0"/>
              </a:rPr>
              <a:t>('%b'), i) </a:t>
            </a:r>
            <a:r>
              <a:rPr lang="en-US" sz="2000" b="1" dirty="0" smtClean="0">
                <a:latin typeface="+mn-lt"/>
                <a:cs typeface="Times New Roman" pitchFamily="18" charset="0"/>
              </a:rPr>
              <a:t>for</a:t>
            </a:r>
            <a:r>
              <a:rPr lang="en-US" sz="2000" dirty="0" smtClean="0">
                <a:latin typeface="+mn-lt"/>
                <a:cs typeface="Times New Roman" pitchFamily="18" charset="0"/>
              </a:rPr>
              <a:t> i </a:t>
            </a:r>
            <a:r>
              <a:rPr lang="en-US" sz="2000" b="1" dirty="0" smtClean="0">
                <a:latin typeface="+mn-lt"/>
                <a:cs typeface="Times New Roman" pitchFamily="18" charset="0"/>
              </a:rPr>
              <a:t>in</a:t>
            </a:r>
            <a:r>
              <a:rPr lang="en-US" sz="2000" dirty="0" smtClean="0">
                <a:latin typeface="+mn-lt"/>
                <a:cs typeface="Times New Roman" pitchFamily="18" charset="0"/>
              </a:rPr>
              <a:t> dates]</a:t>
            </a:r>
            <a:br>
              <a:rPr lang="en-US" sz="2000" dirty="0" smtClean="0">
                <a:latin typeface="+mn-lt"/>
                <a:cs typeface="Times New Roman" pitchFamily="18" charset="0"/>
              </a:rPr>
            </a:br>
            <a:r>
              <a:rPr lang="en-US" sz="2000" dirty="0" smtClean="0">
                <a:latin typeface="+mn-lt"/>
                <a:cs typeface="Times New Roman" pitchFamily="18" charset="0"/>
              </a:rPr>
              <a:t>         </a:t>
            </a:r>
            <a:r>
              <a:rPr lang="en-US" sz="2000" dirty="0" err="1" smtClean="0">
                <a:latin typeface="+mn-lt"/>
                <a:cs typeface="Times New Roman" pitchFamily="18" charset="0"/>
              </a:rPr>
              <a:t>widgets.SelectionRangeSlider</a:t>
            </a:r>
            <a:r>
              <a:rPr lang="en-US" sz="2000" dirty="0" smtClean="0">
                <a:latin typeface="+mn-lt"/>
                <a:cs typeface="Times New Roman" pitchFamily="18" charset="0"/>
              </a:rPr>
              <a:t>( </a:t>
            </a:r>
            <a:br>
              <a:rPr lang="en-US" sz="2000" dirty="0" smtClean="0">
                <a:latin typeface="+mn-lt"/>
                <a:cs typeface="Times New Roman" pitchFamily="18" charset="0"/>
              </a:rPr>
            </a:br>
            <a:r>
              <a:rPr lang="en-US" sz="2000" dirty="0" smtClean="0">
                <a:latin typeface="+mn-lt"/>
                <a:cs typeface="Times New Roman" pitchFamily="18" charset="0"/>
              </a:rPr>
              <a:t>         options=options, </a:t>
            </a:r>
            <a:br>
              <a:rPr lang="en-US" sz="2000" dirty="0" smtClean="0">
                <a:latin typeface="+mn-lt"/>
                <a:cs typeface="Times New Roman" pitchFamily="18" charset="0"/>
              </a:rPr>
            </a:br>
            <a:r>
              <a:rPr lang="en-US" sz="2000" dirty="0" smtClean="0">
                <a:latin typeface="+mn-lt"/>
                <a:cs typeface="Times New Roman" pitchFamily="18" charset="0"/>
              </a:rPr>
              <a:t>         index=(0,11), </a:t>
            </a:r>
            <a:br>
              <a:rPr lang="en-US" sz="2000" dirty="0" smtClean="0">
                <a:latin typeface="+mn-lt"/>
                <a:cs typeface="Times New Roman" pitchFamily="18" charset="0"/>
              </a:rPr>
            </a:br>
            <a:r>
              <a:rPr lang="en-US" sz="2000" dirty="0" smtClean="0">
                <a:latin typeface="+mn-lt"/>
                <a:cs typeface="Times New Roman" pitchFamily="18" charset="0"/>
              </a:rPr>
              <a:t>         description='Months (2015)', </a:t>
            </a:r>
            <a:br>
              <a:rPr lang="en-US" sz="2000" dirty="0" smtClean="0">
                <a:latin typeface="+mn-lt"/>
                <a:cs typeface="Times New Roman" pitchFamily="18" charset="0"/>
              </a:rPr>
            </a:br>
            <a:r>
              <a:rPr lang="en-US" sz="2000" dirty="0" smtClean="0">
                <a:latin typeface="+mn-lt"/>
                <a:cs typeface="Times New Roman" pitchFamily="18" charset="0"/>
              </a:rPr>
              <a:t>         disabled=</a:t>
            </a:r>
            <a:r>
              <a:rPr lang="en-US" sz="2000" b="1" dirty="0" smtClean="0">
                <a:latin typeface="+mn-lt"/>
                <a:cs typeface="Times New Roman" pitchFamily="18" charset="0"/>
              </a:rPr>
              <a:t>False</a:t>
            </a:r>
            <a:r>
              <a:rPr lang="en-US" sz="2000" dirty="0" smtClean="0">
                <a:latin typeface="+mn-lt"/>
                <a:cs typeface="Times New Roman" pitchFamily="18" charset="0"/>
              </a:rPr>
              <a:t> )</a:t>
            </a:r>
            <a:endParaRPr lang="en-US" sz="2000" dirty="0">
              <a:latin typeface="+mn-lt"/>
              <a:cs typeface="Times New Roman" pitchFamily="18" charset="0"/>
            </a:endParaRPr>
          </a:p>
        </p:txBody>
      </p:sp>
      <p:sp>
        <p:nvSpPr>
          <p:cNvPr id="6" name="Date Placeholder 5"/>
          <p:cNvSpPr>
            <a:spLocks noGrp="1"/>
          </p:cNvSpPr>
          <p:nvPr>
            <p:ph type="dt" sz="half" idx="10"/>
          </p:nvPr>
        </p:nvSpPr>
        <p:spPr/>
        <p:txBody>
          <a:bodyPr/>
          <a:lstStyle/>
          <a:p>
            <a:fld id="{7139FE52-A8E8-43D1-B11B-8A6C76C4BCE4}" type="datetime1">
              <a:rPr lang="en-US" smtClean="0"/>
              <a:t>4/10/2023</a:t>
            </a:fld>
            <a:endParaRPr lang="en-US"/>
          </a:p>
        </p:txBody>
      </p:sp>
      <p:sp>
        <p:nvSpPr>
          <p:cNvPr id="7" name="Footer Placeholder 6"/>
          <p:cNvSpPr>
            <a:spLocks noGrp="1"/>
          </p:cNvSpPr>
          <p:nvPr>
            <p:ph type="ftr" sz="quarter" idx="11"/>
          </p:nvPr>
        </p:nvSpPr>
        <p:spPr/>
        <p:txBody>
          <a:bodyPr/>
          <a:lstStyle/>
          <a:p>
            <a:r>
              <a:rPr lang="en-US" smtClean="0"/>
              <a:t>Programming in Python                        Unit 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58</a:t>
            </a:fld>
            <a:endParaRPr lang="en-US"/>
          </a:p>
        </p:txBody>
      </p:sp>
      <p:sp>
        <p:nvSpPr>
          <p:cNvPr id="4" name="Title 1"/>
          <p:cNvSpPr txBox="1">
            <a:spLocks/>
          </p:cNvSpPr>
          <p:nvPr/>
        </p:nvSpPr>
        <p:spPr>
          <a:xfrm>
            <a:off x="1000100" y="0"/>
            <a:ext cx="8143900"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57250"/>
            <a:ext cx="8229600" cy="3771900"/>
          </a:xfrm>
        </p:spPr>
        <p:txBody>
          <a:bodyPr>
            <a:normAutofit fontScale="85000" lnSpcReduction="20000"/>
          </a:bodyPr>
          <a:lstStyle/>
          <a:p>
            <a:pPr marL="0" lvl="0" indent="0" eaLnBrk="0" fontAlgn="base" hangingPunct="0">
              <a:lnSpc>
                <a:spcPct val="150000"/>
              </a:lnSpc>
              <a:spcBef>
                <a:spcPct val="0"/>
              </a:spcBef>
              <a:spcAft>
                <a:spcPct val="0"/>
              </a:spcAft>
              <a:buNone/>
            </a:pPr>
            <a:r>
              <a:rPr lang="en-US" altLang="en-US" sz="2400" dirty="0">
                <a:latin typeface="+mj-lt"/>
              </a:rPr>
              <a:t>There are several widgets that can be used to display a string value. The Text, </a:t>
            </a:r>
            <a:r>
              <a:rPr lang="en-US" altLang="en-US" sz="2400" dirty="0" err="1">
                <a:latin typeface="+mj-lt"/>
              </a:rPr>
              <a:t>Textarea</a:t>
            </a:r>
            <a:r>
              <a:rPr lang="en-US" altLang="en-US" sz="2400" dirty="0">
                <a:latin typeface="+mj-lt"/>
              </a:rPr>
              <a:t>, and </a:t>
            </a:r>
            <a:r>
              <a:rPr lang="en-US" altLang="en-US" sz="2400" dirty="0" err="1">
                <a:latin typeface="+mj-lt"/>
              </a:rPr>
              <a:t>Combobox</a:t>
            </a:r>
            <a:r>
              <a:rPr lang="en-US" altLang="en-US" sz="2400" dirty="0">
                <a:latin typeface="+mj-lt"/>
              </a:rPr>
              <a:t> widgets accept input. The HTML and </a:t>
            </a:r>
            <a:r>
              <a:rPr lang="en-US" altLang="en-US" sz="2400" dirty="0" err="1">
                <a:latin typeface="+mj-lt"/>
              </a:rPr>
              <a:t>HTMLMath</a:t>
            </a:r>
            <a:r>
              <a:rPr lang="en-US" altLang="en-US" sz="2400" dirty="0">
                <a:latin typeface="+mj-lt"/>
              </a:rPr>
              <a:t> widgets display a string as HTML (</a:t>
            </a:r>
            <a:r>
              <a:rPr lang="en-US" altLang="en-US" sz="2400" dirty="0" err="1">
                <a:latin typeface="+mj-lt"/>
              </a:rPr>
              <a:t>HTMLMath</a:t>
            </a:r>
            <a:r>
              <a:rPr lang="en-US" altLang="en-US" sz="2400" dirty="0">
                <a:latin typeface="+mj-lt"/>
              </a:rPr>
              <a:t> also renders math). The Label widget can be used to construct a custom control label. </a:t>
            </a:r>
          </a:p>
          <a:p>
            <a:pPr marL="0" lvl="0" indent="0" eaLnBrk="0" fontAlgn="base" hangingPunct="0">
              <a:lnSpc>
                <a:spcPct val="150000"/>
              </a:lnSpc>
              <a:spcBef>
                <a:spcPct val="0"/>
              </a:spcBef>
              <a:spcAft>
                <a:spcPct val="0"/>
              </a:spcAft>
              <a:buNone/>
            </a:pPr>
            <a:r>
              <a:rPr lang="en-US" altLang="en-US" sz="2400" dirty="0">
                <a:latin typeface="+mj-lt"/>
              </a:rPr>
              <a:t>Text</a:t>
            </a:r>
          </a:p>
          <a:p>
            <a:pPr marL="0" lvl="0" indent="0" eaLnBrk="0" fontAlgn="base" hangingPunct="0">
              <a:lnSpc>
                <a:spcPct val="150000"/>
              </a:lnSpc>
              <a:spcBef>
                <a:spcPct val="0"/>
              </a:spcBef>
              <a:spcAft>
                <a:spcPct val="0"/>
              </a:spcAft>
              <a:buNone/>
            </a:pPr>
            <a:r>
              <a:rPr lang="en-US" altLang="en-US" sz="2400" dirty="0" err="1">
                <a:latin typeface="+mj-lt"/>
              </a:rPr>
              <a:t>TextArea</a:t>
            </a:r>
            <a:endParaRPr lang="en-US" altLang="en-US" sz="2400" dirty="0">
              <a:latin typeface="+mj-lt"/>
            </a:endParaRPr>
          </a:p>
          <a:p>
            <a:pPr marL="0" lvl="0" indent="0" eaLnBrk="0" fontAlgn="base" hangingPunct="0">
              <a:lnSpc>
                <a:spcPct val="150000"/>
              </a:lnSpc>
              <a:spcBef>
                <a:spcPct val="0"/>
              </a:spcBef>
              <a:spcAft>
                <a:spcPct val="0"/>
              </a:spcAft>
              <a:buNone/>
            </a:pPr>
            <a:r>
              <a:rPr lang="en-US" altLang="en-US" sz="2400" dirty="0" err="1">
                <a:latin typeface="+mj-lt"/>
              </a:rPr>
              <a:t>Combobox</a:t>
            </a:r>
            <a:endParaRPr lang="en-US" altLang="en-US" sz="2400" dirty="0">
              <a:latin typeface="+mj-lt"/>
            </a:endParaRPr>
          </a:p>
          <a:p>
            <a:pPr marL="0" lvl="0" indent="0" eaLnBrk="0" fontAlgn="base" hangingPunct="0">
              <a:lnSpc>
                <a:spcPct val="150000"/>
              </a:lnSpc>
              <a:spcBef>
                <a:spcPct val="0"/>
              </a:spcBef>
              <a:spcAft>
                <a:spcPct val="0"/>
              </a:spcAft>
              <a:buNone/>
            </a:pPr>
            <a:r>
              <a:rPr lang="en-US" altLang="en-US" sz="2400" dirty="0" err="1">
                <a:latin typeface="+mj-lt"/>
              </a:rPr>
              <a:t>Lable</a:t>
            </a:r>
            <a:endParaRPr lang="en-US" altLang="en-US" sz="2400" dirty="0">
              <a:latin typeface="+mj-lt"/>
            </a:endParaRPr>
          </a:p>
          <a:p>
            <a:pPr>
              <a:lnSpc>
                <a:spcPct val="150000"/>
              </a:lnSpc>
            </a:pPr>
            <a:endParaRPr lang="en-US" sz="2400" dirty="0">
              <a:latin typeface="+mj-lt"/>
            </a:endParaRPr>
          </a:p>
        </p:txBody>
      </p:sp>
      <p:sp>
        <p:nvSpPr>
          <p:cNvPr id="4" name="Date Placeholder 3"/>
          <p:cNvSpPr>
            <a:spLocks noGrp="1"/>
          </p:cNvSpPr>
          <p:nvPr>
            <p:ph type="dt" sz="half" idx="10"/>
          </p:nvPr>
        </p:nvSpPr>
        <p:spPr/>
        <p:txBody>
          <a:bodyPr/>
          <a:lstStyle/>
          <a:p>
            <a:fld id="{F1C65156-4A0D-48BB-828B-AC24177171C5}"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3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3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3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857250"/>
          </a:xfrm>
        </p:spPr>
        <p:style>
          <a:lnRef idx="1">
            <a:schemeClr val="accent5"/>
          </a:lnRef>
          <a:fillRef idx="2">
            <a:schemeClr val="accent5"/>
          </a:fillRef>
          <a:effectRef idx="1">
            <a:schemeClr val="accent5"/>
          </a:effectRef>
          <a:fontRef idx="minor">
            <a:schemeClr val="dk1"/>
          </a:fontRef>
        </p:style>
        <p:txBody>
          <a:bodyPr>
            <a:noAutofit/>
          </a:bodyPr>
          <a:lstStyle/>
          <a:p>
            <a:pPr algn="l"/>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7CD599E2-77AB-4FA5-9DFA-B86271CB6603}"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142844" y="214296"/>
            <a:ext cx="1143008" cy="684310"/>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sp>
        <p:nvSpPr>
          <p:cNvPr id="11" name="Rectangle 10"/>
          <p:cNvSpPr/>
          <p:nvPr/>
        </p:nvSpPr>
        <p:spPr>
          <a:xfrm>
            <a:off x="785786" y="1178709"/>
            <a:ext cx="7715304" cy="3274614"/>
          </a:xfrm>
          <a:prstGeom prst="rect">
            <a:avLst/>
          </a:prstGeom>
        </p:spPr>
        <p:txBody>
          <a:bodyPr wrap="square">
            <a:spAutoFit/>
          </a:bodyPr>
          <a:lstStyle/>
          <a:p>
            <a:pPr fontAlgn="base">
              <a:lnSpc>
                <a:spcPct val="150000"/>
              </a:lnSpc>
              <a:buNone/>
            </a:pPr>
            <a:r>
              <a:rPr lang="en-US" sz="2000" b="1" dirty="0" smtClean="0">
                <a:ea typeface="Tahoma" pitchFamily="34" charset="0"/>
                <a:cs typeface="Tahoma" pitchFamily="34" charset="0"/>
              </a:rPr>
              <a:t>1.</a:t>
            </a:r>
            <a:r>
              <a:rPr lang="en-US" sz="2000" dirty="0" smtClean="0">
                <a:ea typeface="Tahoma" pitchFamily="34" charset="0"/>
                <a:cs typeface="Tahoma" pitchFamily="34" charset="0"/>
              </a:rPr>
              <a:t> Import </a:t>
            </a:r>
            <a:r>
              <a:rPr lang="en-US" sz="2000" dirty="0" err="1" smtClean="0">
                <a:ea typeface="Tahoma" pitchFamily="34" charset="0"/>
                <a:cs typeface="Tahoma" pitchFamily="34" charset="0"/>
              </a:rPr>
              <a:t>tkinter</a:t>
            </a:r>
            <a:r>
              <a:rPr lang="en-US" sz="2000" dirty="0" smtClean="0">
                <a:ea typeface="Tahoma" pitchFamily="34" charset="0"/>
                <a:cs typeface="Tahoma" pitchFamily="34" charset="0"/>
              </a:rPr>
              <a:t> package and all of its modules.</a:t>
            </a:r>
          </a:p>
          <a:p>
            <a:pPr fontAlgn="base">
              <a:lnSpc>
                <a:spcPct val="150000"/>
              </a:lnSpc>
              <a:buNone/>
            </a:pPr>
            <a:r>
              <a:rPr lang="en-US" sz="2000" b="1" dirty="0" smtClean="0">
                <a:ea typeface="Tahoma" pitchFamily="34" charset="0"/>
                <a:cs typeface="Tahoma" pitchFamily="34" charset="0"/>
              </a:rPr>
              <a:t>2.</a:t>
            </a:r>
            <a:r>
              <a:rPr lang="en-US" sz="2000" dirty="0" smtClean="0">
                <a:ea typeface="Tahoma" pitchFamily="34" charset="0"/>
                <a:cs typeface="Tahoma" pitchFamily="34" charset="0"/>
              </a:rPr>
              <a:t> Create a root window. Give the root window a title(using </a:t>
            </a:r>
            <a:r>
              <a:rPr lang="en-US" sz="2000" b="1" dirty="0" smtClean="0">
                <a:ea typeface="Tahoma" pitchFamily="34" charset="0"/>
                <a:cs typeface="Tahoma" pitchFamily="34" charset="0"/>
              </a:rPr>
              <a:t>title()</a:t>
            </a:r>
            <a:r>
              <a:rPr lang="en-US" sz="2000" dirty="0" smtClean="0">
                <a:ea typeface="Tahoma" pitchFamily="34" charset="0"/>
                <a:cs typeface="Tahoma" pitchFamily="34" charset="0"/>
              </a:rPr>
              <a:t>) and dimension(using </a:t>
            </a:r>
            <a:r>
              <a:rPr lang="en-US" sz="2000" b="1" dirty="0" smtClean="0">
                <a:ea typeface="Tahoma" pitchFamily="34" charset="0"/>
                <a:cs typeface="Tahoma" pitchFamily="34" charset="0"/>
              </a:rPr>
              <a:t>geometry()</a:t>
            </a:r>
            <a:r>
              <a:rPr lang="en-US" sz="2000" dirty="0" smtClean="0">
                <a:ea typeface="Tahoma" pitchFamily="34" charset="0"/>
                <a:cs typeface="Tahoma" pitchFamily="34" charset="0"/>
              </a:rPr>
              <a:t>).  All other widgets will be inside the root window. </a:t>
            </a:r>
          </a:p>
          <a:p>
            <a:pPr fontAlgn="base">
              <a:lnSpc>
                <a:spcPct val="150000"/>
              </a:lnSpc>
              <a:buNone/>
            </a:pPr>
            <a:r>
              <a:rPr lang="en-US" sz="2000" b="1" dirty="0" smtClean="0">
                <a:ea typeface="Tahoma" pitchFamily="34" charset="0"/>
                <a:cs typeface="Tahoma" pitchFamily="34" charset="0"/>
              </a:rPr>
              <a:t>3.</a:t>
            </a:r>
            <a:r>
              <a:rPr lang="en-US" sz="2000" dirty="0" smtClean="0">
                <a:ea typeface="Tahoma" pitchFamily="34" charset="0"/>
                <a:cs typeface="Tahoma" pitchFamily="34" charset="0"/>
              </a:rPr>
              <a:t> Use </a:t>
            </a:r>
            <a:r>
              <a:rPr lang="en-US" sz="2000" b="1" dirty="0" err="1" smtClean="0">
                <a:ea typeface="Tahoma" pitchFamily="34" charset="0"/>
                <a:cs typeface="Tahoma" pitchFamily="34" charset="0"/>
              </a:rPr>
              <a:t>mainloop</a:t>
            </a:r>
            <a:r>
              <a:rPr lang="en-US" sz="2000" b="1" dirty="0" smtClean="0">
                <a:ea typeface="Tahoma" pitchFamily="34" charset="0"/>
                <a:cs typeface="Tahoma" pitchFamily="34" charset="0"/>
              </a:rPr>
              <a:t>()</a:t>
            </a:r>
            <a:r>
              <a:rPr lang="en-US" sz="2000" dirty="0" smtClean="0">
                <a:ea typeface="Tahoma" pitchFamily="34" charset="0"/>
                <a:cs typeface="Tahoma" pitchFamily="34" charset="0"/>
              </a:rPr>
              <a:t> to call the endless loop of the window. If you forget to call this nothing will appear to the user. The window will wait for any user interaction till we close it.</a:t>
            </a:r>
            <a:r>
              <a:rPr lang="en-US" sz="2000"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4015673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3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3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46A60-512B-4CAE-87A9-34A94F58727B}"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widgets(Text)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xmlns="" id="{2085FECA-2F84-41E6-B4E8-79FFF9F4FC70}"/>
              </a:ext>
            </a:extLst>
          </p:cNvPr>
          <p:cNvPicPr>
            <a:picLocks noChangeAspect="1"/>
          </p:cNvPicPr>
          <p:nvPr/>
        </p:nvPicPr>
        <p:blipFill rotWithShape="1">
          <a:blip r:embed="rId3"/>
          <a:srcRect l="992"/>
          <a:stretch/>
        </p:blipFill>
        <p:spPr>
          <a:xfrm>
            <a:off x="723900" y="652850"/>
            <a:ext cx="7602880" cy="3633401"/>
          </a:xfrm>
          <a:prstGeom prst="rect">
            <a:avLst/>
          </a:prstGeom>
        </p:spPr>
      </p:pic>
    </p:spTree>
    <p:extLst>
      <p:ext uri="{BB962C8B-B14F-4D97-AF65-F5344CB8AC3E}">
        <p14:creationId xmlns:p14="http://schemas.microsoft.com/office/powerpoint/2010/main" val="4115974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172155-AD08-4D40-98EF-AFF08759019C}"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i="0" dirty="0" err="1">
                <a:solidFill>
                  <a:srgbClr val="404040"/>
                </a:solidFill>
                <a:effectLst/>
                <a:latin typeface="Roboto Slab"/>
              </a:rPr>
              <a:t>Textarea</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xmlns="" id="{A5D38630-799A-4D05-A041-049179C5F375}"/>
              </a:ext>
            </a:extLst>
          </p:cNvPr>
          <p:cNvPicPr>
            <a:picLocks noChangeAspect="1"/>
          </p:cNvPicPr>
          <p:nvPr/>
        </p:nvPicPr>
        <p:blipFill rotWithShape="1">
          <a:blip r:embed="rId3"/>
          <a:srcRect l="306"/>
          <a:stretch/>
        </p:blipFill>
        <p:spPr>
          <a:xfrm>
            <a:off x="838200" y="612874"/>
            <a:ext cx="7239000" cy="3477728"/>
          </a:xfrm>
          <a:prstGeom prst="rect">
            <a:avLst/>
          </a:prstGeom>
        </p:spPr>
      </p:pic>
    </p:spTree>
    <p:extLst>
      <p:ext uri="{BB962C8B-B14F-4D97-AF65-F5344CB8AC3E}">
        <p14:creationId xmlns:p14="http://schemas.microsoft.com/office/powerpoint/2010/main" val="279237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ppt_x"/>
                                          </p:val>
                                        </p:tav>
                                        <p:tav tm="100000">
                                          <p:val>
                                            <p:strVal val="#ppt_x"/>
                                          </p:val>
                                        </p:tav>
                                      </p:tavLst>
                                    </p:anim>
                                    <p:anim calcmode="lin" valueType="num">
                                      <p:cBhvr additive="base">
                                        <p:cTn id="8"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111158-A2B9-4FDA-A1DC-A5DB35C3B128}"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i="0" dirty="0" err="1">
                <a:solidFill>
                  <a:srgbClr val="404040"/>
                </a:solidFill>
                <a:effectLst/>
                <a:latin typeface="Roboto Slab"/>
              </a:rPr>
              <a:t>Combobox</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04B1A545-1B57-4008-A2B4-7D25DF5CB293}"/>
              </a:ext>
            </a:extLst>
          </p:cNvPr>
          <p:cNvPicPr>
            <a:picLocks noChangeAspect="1"/>
          </p:cNvPicPr>
          <p:nvPr/>
        </p:nvPicPr>
        <p:blipFill>
          <a:blip r:embed="rId3"/>
          <a:stretch>
            <a:fillRect/>
          </a:stretch>
        </p:blipFill>
        <p:spPr>
          <a:xfrm>
            <a:off x="990603" y="857250"/>
            <a:ext cx="7162799" cy="3429000"/>
          </a:xfrm>
          <a:prstGeom prst="rect">
            <a:avLst/>
          </a:prstGeom>
        </p:spPr>
      </p:pic>
    </p:spTree>
    <p:extLst>
      <p:ext uri="{BB962C8B-B14F-4D97-AF65-F5344CB8AC3E}">
        <p14:creationId xmlns:p14="http://schemas.microsoft.com/office/powerpoint/2010/main" val="479110118"/>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78B999-1CC0-4C89-B896-B0A8ADAE34B5}"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widgets(Label)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xmlns="" id="{6C495445-C2C3-4866-B5E5-3E5558559287}"/>
              </a:ext>
            </a:extLst>
          </p:cNvPr>
          <p:cNvSpPr txBox="1"/>
          <p:nvPr/>
        </p:nvSpPr>
        <p:spPr>
          <a:xfrm>
            <a:off x="876300" y="765626"/>
            <a:ext cx="7391400" cy="175432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404040"/>
                </a:solidFill>
                <a:effectLst/>
                <a:latin typeface="+mj-lt"/>
              </a:rPr>
              <a:t>The </a:t>
            </a:r>
            <a:r>
              <a:rPr kumimoji="0" lang="en-US" altLang="en-US" sz="2400" b="0" i="0" u="none" strike="noStrike" cap="none" normalizeH="0" baseline="0" dirty="0">
                <a:ln>
                  <a:noFill/>
                </a:ln>
                <a:solidFill>
                  <a:srgbClr val="E74C3C"/>
                </a:solidFill>
                <a:effectLst/>
                <a:latin typeface="+mj-lt"/>
              </a:rPr>
              <a:t>Label</a:t>
            </a:r>
            <a:r>
              <a:rPr kumimoji="0" lang="en-US" altLang="en-US" sz="2400" b="0" i="0" u="none" strike="noStrike" cap="none" normalizeH="0" baseline="0" dirty="0">
                <a:ln>
                  <a:noFill/>
                </a:ln>
                <a:solidFill>
                  <a:srgbClr val="404040"/>
                </a:solidFill>
                <a:effectLst/>
                <a:latin typeface="+mj-lt"/>
              </a:rPr>
              <a:t> widget is useful if you need to build a custom description next to a control using similar styling to the built-in control descriptions.</a:t>
            </a:r>
            <a:r>
              <a:rPr kumimoji="0" lang="en-US" altLang="en-US" sz="24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979269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3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B0C8B3-9B78-47C4-9721-A13E30E0FC3E}"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HTML</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B9D8728B-A84E-4254-8EB1-6F66F499640A}"/>
              </a:ext>
            </a:extLst>
          </p:cNvPr>
          <p:cNvPicPr>
            <a:picLocks noChangeAspect="1"/>
          </p:cNvPicPr>
          <p:nvPr/>
        </p:nvPicPr>
        <p:blipFill>
          <a:blip r:embed="rId3"/>
          <a:stretch>
            <a:fillRect/>
          </a:stretch>
        </p:blipFill>
        <p:spPr>
          <a:xfrm>
            <a:off x="1371603" y="1257300"/>
            <a:ext cx="6629399" cy="2628900"/>
          </a:xfrm>
          <a:prstGeom prst="rect">
            <a:avLst/>
          </a:prstGeom>
        </p:spPr>
      </p:pic>
    </p:spTree>
    <p:extLst>
      <p:ext uri="{BB962C8B-B14F-4D97-AF65-F5344CB8AC3E}">
        <p14:creationId xmlns:p14="http://schemas.microsoft.com/office/powerpoint/2010/main" val="3037866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0" fill="hold"/>
                                        <p:tgtEl>
                                          <p:spTgt spid="10"/>
                                        </p:tgtEl>
                                        <p:attrNameLst>
                                          <p:attrName>ppt_x</p:attrName>
                                        </p:attrNameLst>
                                      </p:cBhvr>
                                      <p:tavLst>
                                        <p:tav tm="0">
                                          <p:val>
                                            <p:strVal val="#ppt_x"/>
                                          </p:val>
                                        </p:tav>
                                        <p:tav tm="100000">
                                          <p:val>
                                            <p:strVal val="#ppt_x"/>
                                          </p:val>
                                        </p:tav>
                                      </p:tavLst>
                                    </p:anim>
                                    <p:anim calcmode="lin" valueType="num">
                                      <p:cBhvr additive="base">
                                        <p:cTn id="8" dur="3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11C35D-7683-4AB7-9CFE-3BE1D157D9C8}"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widgets(Image)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xmlns="" id="{1C0E22A0-35C8-448D-BCA7-4899F40CED4E}"/>
              </a:ext>
            </a:extLst>
          </p:cNvPr>
          <p:cNvPicPr>
            <a:picLocks noChangeAspect="1"/>
          </p:cNvPicPr>
          <p:nvPr/>
        </p:nvPicPr>
        <p:blipFill>
          <a:blip r:embed="rId3"/>
          <a:stretch>
            <a:fillRect/>
          </a:stretch>
        </p:blipFill>
        <p:spPr>
          <a:xfrm>
            <a:off x="1066803" y="742952"/>
            <a:ext cx="5791199" cy="1926463"/>
          </a:xfrm>
          <a:prstGeom prst="rect">
            <a:avLst/>
          </a:prstGeom>
        </p:spPr>
      </p:pic>
    </p:spTree>
    <p:extLst>
      <p:ext uri="{BB962C8B-B14F-4D97-AF65-F5344CB8AC3E}">
        <p14:creationId xmlns:p14="http://schemas.microsoft.com/office/powerpoint/2010/main" val="10395656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9DE199-54CB-4B66-AC99-D5538F7FD676}"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a:solidFill>
                  <a:srgbClr val="404040"/>
                </a:solidFill>
                <a:effectLst/>
                <a:latin typeface="Roboto Slab"/>
              </a:rPr>
              <a:t>Date picker)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4A0EC328-46B4-43F7-9A7F-9A7B688BA247}"/>
              </a:ext>
            </a:extLst>
          </p:cNvPr>
          <p:cNvSpPr txBox="1"/>
          <p:nvPr/>
        </p:nvSpPr>
        <p:spPr>
          <a:xfrm>
            <a:off x="1066800" y="857250"/>
            <a:ext cx="7239000" cy="1338828"/>
          </a:xfrm>
          <a:prstGeom prst="rect">
            <a:avLst/>
          </a:prstGeom>
          <a:noFill/>
        </p:spPr>
        <p:txBody>
          <a:bodyPr wrap="square">
            <a:spAutoFit/>
          </a:bodyPr>
          <a:lstStyle/>
          <a:p>
            <a:pPr>
              <a:lnSpc>
                <a:spcPct val="150000"/>
              </a:lnSpc>
            </a:pPr>
            <a:r>
              <a:rPr lang="en-US" b="0" i="0" dirty="0">
                <a:solidFill>
                  <a:srgbClr val="404040"/>
                </a:solidFill>
                <a:effectLst/>
                <a:latin typeface="Lato"/>
              </a:rPr>
              <a:t>The date picker widget works in Chrome, Firefox and IE Edge, but does not currently work in Safari because it does not support the HTML date input field.</a:t>
            </a:r>
            <a:endParaRPr lang="en-IN" dirty="0"/>
          </a:p>
        </p:txBody>
      </p:sp>
      <p:pic>
        <p:nvPicPr>
          <p:cNvPr id="13" name="Picture 12">
            <a:extLst>
              <a:ext uri="{FF2B5EF4-FFF2-40B4-BE49-F238E27FC236}">
                <a16:creationId xmlns:a16="http://schemas.microsoft.com/office/drawing/2014/main" xmlns="" id="{987A99E2-B202-48EB-8B12-2E22EA47D61C}"/>
              </a:ext>
            </a:extLst>
          </p:cNvPr>
          <p:cNvPicPr>
            <a:picLocks noChangeAspect="1"/>
          </p:cNvPicPr>
          <p:nvPr/>
        </p:nvPicPr>
        <p:blipFill>
          <a:blip r:embed="rId3"/>
          <a:stretch>
            <a:fillRect/>
          </a:stretch>
        </p:blipFill>
        <p:spPr>
          <a:xfrm>
            <a:off x="1295400" y="2285998"/>
            <a:ext cx="6553200" cy="2000252"/>
          </a:xfrm>
          <a:prstGeom prst="rect">
            <a:avLst/>
          </a:prstGeom>
        </p:spPr>
      </p:pic>
    </p:spTree>
    <p:extLst>
      <p:ext uri="{BB962C8B-B14F-4D97-AF65-F5344CB8AC3E}">
        <p14:creationId xmlns:p14="http://schemas.microsoft.com/office/powerpoint/2010/main" val="11394671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3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3000" fill="hold"/>
                                        <p:tgtEl>
                                          <p:spTgt spid="13"/>
                                        </p:tgtEl>
                                        <p:attrNameLst>
                                          <p:attrName>ppt_x</p:attrName>
                                        </p:attrNameLst>
                                      </p:cBhvr>
                                      <p:tavLst>
                                        <p:tav tm="0">
                                          <p:val>
                                            <p:strVal val="#ppt_x"/>
                                          </p:val>
                                        </p:tav>
                                        <p:tav tm="100000">
                                          <p:val>
                                            <p:strVal val="#ppt_x"/>
                                          </p:val>
                                        </p:tav>
                                      </p:tavLst>
                                    </p:anim>
                                    <p:anim calcmode="lin" valueType="num">
                                      <p:cBhvr additive="base">
                                        <p:cTn id="13" dur="3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A78375-6C16-42E9-9290-DC62B776DA07}"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err="1">
                <a:solidFill>
                  <a:srgbClr val="404040"/>
                </a:solidFill>
                <a:effectLst/>
                <a:latin typeface="Roboto Slab"/>
              </a:rPr>
              <a:t>Color</a:t>
            </a:r>
            <a:r>
              <a:rPr lang="en-IN" sz="2800" b="1" i="0" dirty="0">
                <a:solidFill>
                  <a:srgbClr val="404040"/>
                </a:solidFill>
                <a:effectLst/>
                <a:latin typeface="Roboto Slab"/>
              </a:rPr>
              <a:t> picker)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E2883B1C-DD42-4907-8268-D63A82E6EEC6}"/>
              </a:ext>
            </a:extLst>
          </p:cNvPr>
          <p:cNvPicPr>
            <a:picLocks noChangeAspect="1"/>
          </p:cNvPicPr>
          <p:nvPr/>
        </p:nvPicPr>
        <p:blipFill>
          <a:blip r:embed="rId3"/>
          <a:stretch>
            <a:fillRect/>
          </a:stretch>
        </p:blipFill>
        <p:spPr>
          <a:xfrm>
            <a:off x="838200" y="1085850"/>
            <a:ext cx="7315200" cy="2971800"/>
          </a:xfrm>
          <a:prstGeom prst="rect">
            <a:avLst/>
          </a:prstGeom>
        </p:spPr>
      </p:pic>
    </p:spTree>
    <p:extLst>
      <p:ext uri="{BB962C8B-B14F-4D97-AF65-F5344CB8AC3E}">
        <p14:creationId xmlns:p14="http://schemas.microsoft.com/office/powerpoint/2010/main" val="23480682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4B3373-8614-444E-BF16-442AE0588411}" type="datetime1">
              <a:rPr lang="en-US" smtClean="0"/>
              <a:t>4/10/2023</a:t>
            </a:fld>
            <a:endParaRPr lang="en-US"/>
          </a:p>
        </p:txBody>
      </p:sp>
      <p:sp>
        <p:nvSpPr>
          <p:cNvPr id="5" name="Footer Placeholder 4"/>
          <p:cNvSpPr>
            <a:spLocks noGrp="1"/>
          </p:cNvSpPr>
          <p:nvPr>
            <p:ph type="ftr" sz="quarter" idx="11"/>
          </p:nvPr>
        </p:nvSpPr>
        <p:spPr>
          <a:xfrm>
            <a:off x="2514600" y="4767264"/>
            <a:ext cx="50292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2"/>
            <a:ext cx="777240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a:solidFill>
                  <a:srgbClr val="404040"/>
                </a:solidFill>
                <a:effectLst/>
                <a:latin typeface="Roboto Slab"/>
              </a:rPr>
              <a:t>File Upload)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12872"/>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xmlns="" id="{121D30B0-C107-4397-A2E6-CB6C5D17DE7C}"/>
              </a:ext>
            </a:extLst>
          </p:cNvPr>
          <p:cNvSpPr>
            <a:spLocks noChangeArrowheads="1"/>
          </p:cNvSpPr>
          <p:nvPr/>
        </p:nvSpPr>
        <p:spPr bwMode="auto">
          <a:xfrm>
            <a:off x="3" y="-13850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8C6EC9BC-0B5A-4C8C-A4FA-AAB551A2C30A}"/>
              </a:ext>
            </a:extLst>
          </p:cNvPr>
          <p:cNvSpPr txBox="1"/>
          <p:nvPr/>
        </p:nvSpPr>
        <p:spPr>
          <a:xfrm>
            <a:off x="723900" y="857251"/>
            <a:ext cx="7772400" cy="120032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404040"/>
                </a:solidFill>
                <a:effectLst/>
                <a:latin typeface="+mj-lt"/>
              </a:rPr>
              <a:t>The </a:t>
            </a:r>
            <a:r>
              <a:rPr kumimoji="0" lang="en-US" altLang="en-US" sz="2400" b="0" i="0" u="none" strike="noStrike" cap="none" normalizeH="0" baseline="0" dirty="0">
                <a:ln>
                  <a:noFill/>
                </a:ln>
                <a:solidFill>
                  <a:srgbClr val="E74C3C"/>
                </a:solidFill>
                <a:effectLst/>
                <a:latin typeface="+mj-lt"/>
              </a:rPr>
              <a:t>File Upload</a:t>
            </a:r>
            <a:r>
              <a:rPr kumimoji="0" lang="en-US" altLang="en-US" sz="2400" b="0" i="0" u="none" strike="noStrike" cap="none" normalizeH="0" baseline="0" dirty="0">
                <a:ln>
                  <a:noFill/>
                </a:ln>
                <a:solidFill>
                  <a:srgbClr val="404040"/>
                </a:solidFill>
                <a:effectLst/>
                <a:latin typeface="+mj-lt"/>
              </a:rPr>
              <a:t> allows to upload any type of file(s) into memory in the kernel.</a:t>
            </a:r>
            <a:r>
              <a:rPr kumimoji="0" lang="en-US" altLang="en-US" sz="2400" b="0" i="0" u="none" strike="noStrike" cap="none" normalizeH="0" baseline="0" dirty="0">
                <a:ln>
                  <a:noFill/>
                </a:ln>
                <a:solidFill>
                  <a:schemeClr val="tx1"/>
                </a:solidFill>
                <a:effectLst/>
                <a:latin typeface="+mj-lt"/>
              </a:rPr>
              <a:t> </a:t>
            </a:r>
          </a:p>
        </p:txBody>
      </p:sp>
      <p:pic>
        <p:nvPicPr>
          <p:cNvPr id="14" name="Picture 13">
            <a:extLst>
              <a:ext uri="{FF2B5EF4-FFF2-40B4-BE49-F238E27FC236}">
                <a16:creationId xmlns:a16="http://schemas.microsoft.com/office/drawing/2014/main" xmlns="" id="{B0103B82-4DF8-4F13-955D-7F73516078AA}"/>
              </a:ext>
            </a:extLst>
          </p:cNvPr>
          <p:cNvPicPr>
            <a:picLocks noChangeAspect="1"/>
          </p:cNvPicPr>
          <p:nvPr/>
        </p:nvPicPr>
        <p:blipFill rotWithShape="1">
          <a:blip r:embed="rId3"/>
          <a:srcRect l="1546"/>
          <a:stretch/>
        </p:blipFill>
        <p:spPr>
          <a:xfrm>
            <a:off x="1000100" y="2285998"/>
            <a:ext cx="7277100" cy="1688332"/>
          </a:xfrm>
          <a:prstGeom prst="rect">
            <a:avLst/>
          </a:prstGeom>
        </p:spPr>
      </p:pic>
    </p:spTree>
    <p:extLst>
      <p:ext uri="{BB962C8B-B14F-4D97-AF65-F5344CB8AC3E}">
        <p14:creationId xmlns:p14="http://schemas.microsoft.com/office/powerpoint/2010/main" val="2203394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ppt_x"/>
                                          </p:val>
                                        </p:tav>
                                        <p:tav tm="100000">
                                          <p:val>
                                            <p:strVal val="#ppt_x"/>
                                          </p:val>
                                        </p:tav>
                                      </p:tavLst>
                                    </p:anim>
                                    <p:anim calcmode="lin" valueType="num">
                                      <p:cBhvr additive="base">
                                        <p:cTn id="8"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wipe(down)">
                                      <p:cBhvr>
                                        <p:cTn id="13" dur="3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17" name="Content Placeholder 16"/>
          <p:cNvSpPr>
            <a:spLocks noGrp="1"/>
          </p:cNvSpPr>
          <p:nvPr>
            <p:ph idx="1"/>
          </p:nvPr>
        </p:nvSpPr>
        <p:spPr/>
        <p:txBody>
          <a:bodyPr/>
          <a:lstStyle/>
          <a:p>
            <a:pPr>
              <a:lnSpc>
                <a:spcPct val="150000"/>
              </a:lnSpc>
            </a:pPr>
            <a:r>
              <a:rPr lang="en-US" sz="2400" dirty="0" smtClean="0"/>
              <a:t>These widgets are used to hold other widgets, called children.</a:t>
            </a:r>
          </a:p>
          <a:p>
            <a:pPr>
              <a:lnSpc>
                <a:spcPct val="150000"/>
              </a:lnSpc>
            </a:pPr>
            <a:r>
              <a:rPr lang="en-US" sz="2400" dirty="0" smtClean="0"/>
              <a:t> Each has a children property that may be set either when the widget is created or later.</a:t>
            </a:r>
          </a:p>
          <a:p>
            <a:endParaRPr lang="en-US" dirty="0" smtClean="0"/>
          </a:p>
          <a:p>
            <a:pPr>
              <a:buNone/>
            </a:pPr>
            <a:endParaRPr lang="en-US" dirty="0" smtClean="0"/>
          </a:p>
          <a:p>
            <a:endParaRPr lang="en-US" dirty="0"/>
          </a:p>
        </p:txBody>
      </p:sp>
      <p:sp>
        <p:nvSpPr>
          <p:cNvPr id="9" name="Date Placeholder 8"/>
          <p:cNvSpPr>
            <a:spLocks noGrp="1"/>
          </p:cNvSpPr>
          <p:nvPr>
            <p:ph type="dt" sz="half" idx="10"/>
          </p:nvPr>
        </p:nvSpPr>
        <p:spPr/>
        <p:txBody>
          <a:bodyPr/>
          <a:lstStyle/>
          <a:p>
            <a:fld id="{CFAC9D53-7B1A-4AF2-B74F-8325376E3529}" type="datetime1">
              <a:rPr lang="en-US" smtClean="0"/>
              <a:t>4/10/2023</a:t>
            </a:fld>
            <a:endParaRPr lang="en-US" dirty="0"/>
          </a:p>
        </p:txBody>
      </p:sp>
      <p:sp>
        <p:nvSpPr>
          <p:cNvPr id="13" name="Footer Placeholder 12"/>
          <p:cNvSpPr>
            <a:spLocks noGrp="1"/>
          </p:cNvSpPr>
          <p:nvPr>
            <p:ph type="ftr" sz="quarter" idx="11"/>
          </p:nvPr>
        </p:nvSpPr>
        <p:spPr>
          <a:xfrm>
            <a:off x="3124200"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69</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642910" y="2928940"/>
            <a:ext cx="8143932" cy="1464479"/>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3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down)">
                                      <p:cBhvr>
                                        <p:cTn id="12" dur="30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400" dirty="0" smtClean="0"/>
              <a:t> Commonly comes bundled with Python, using </a:t>
            </a:r>
            <a:r>
              <a:rPr lang="en-US" sz="2400" dirty="0" err="1" smtClean="0"/>
              <a:t>Tk</a:t>
            </a:r>
            <a:r>
              <a:rPr lang="en-US" sz="2400" dirty="0" smtClean="0"/>
              <a:t> and is Python's standard GUI framework. </a:t>
            </a:r>
          </a:p>
          <a:p>
            <a:pPr>
              <a:lnSpc>
                <a:spcPct val="150000"/>
              </a:lnSpc>
            </a:pPr>
            <a:r>
              <a:rPr lang="en-US" sz="2400" dirty="0" smtClean="0"/>
              <a:t>It is famous for its simplicity and graphical user interface. </a:t>
            </a:r>
          </a:p>
          <a:p>
            <a:pPr>
              <a:lnSpc>
                <a:spcPct val="150000"/>
              </a:lnSpc>
            </a:pPr>
            <a:r>
              <a:rPr lang="en-US" sz="2400" dirty="0" smtClean="0"/>
              <a:t>It is open-source and available under the Python License.</a:t>
            </a:r>
            <a:endParaRPr lang="en-US" sz="2400" dirty="0"/>
          </a:p>
        </p:txBody>
      </p:sp>
      <p:sp>
        <p:nvSpPr>
          <p:cNvPr id="4" name="Date Placeholder 3"/>
          <p:cNvSpPr>
            <a:spLocks noGrp="1"/>
          </p:cNvSpPr>
          <p:nvPr>
            <p:ph type="dt" sz="half" idx="10"/>
          </p:nvPr>
        </p:nvSpPr>
        <p:spPr/>
        <p:txBody>
          <a:bodyPr/>
          <a:lstStyle/>
          <a:p>
            <a:fld id="{9B739C27-E407-4DFA-8758-D1BA6E31858D}" type="datetime1">
              <a:rPr lang="en-US" smtClean="0"/>
              <a:t>4/10/2023</a:t>
            </a:fld>
            <a:endParaRPr lang="en-US"/>
          </a:p>
        </p:txBody>
      </p:sp>
      <p:sp>
        <p:nvSpPr>
          <p:cNvPr id="5" name="Footer Placeholder 4"/>
          <p:cNvSpPr>
            <a:spLocks noGrp="1"/>
          </p:cNvSpPr>
          <p:nvPr>
            <p:ph type="ftr" sz="quarter" idx="11"/>
          </p:nvPr>
        </p:nvSpPr>
        <p:spPr>
          <a:xfrm>
            <a:off x="2000232" y="4767263"/>
            <a:ext cx="4019568"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7</a:t>
            </a:fld>
            <a:endParaRPr lang="en-US"/>
          </a:p>
        </p:txBody>
      </p:sp>
      <p:sp>
        <p:nvSpPr>
          <p:cNvPr id="8" name="Title 1"/>
          <p:cNvSpPr txBox="1">
            <a:spLocks/>
          </p:cNvSpPr>
          <p:nvPr/>
        </p:nvSpPr>
        <p:spPr>
          <a:xfrm>
            <a:off x="1500166" y="267875"/>
            <a:ext cx="6715172"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dirty="0" smtClean="0"/>
              <a:t> </a:t>
            </a:r>
            <a:r>
              <a:rPr lang="en-US" sz="3200" dirty="0" smtClean="0"/>
              <a:t>Introduction to GUI With </a:t>
            </a:r>
            <a:r>
              <a:rPr lang="en-US" sz="3200" dirty="0" err="1" smtClean="0"/>
              <a:t>Tkinter</a:t>
            </a:r>
            <a:r>
              <a:rPr lang="en-US" sz="3200" dirty="0" smtClean="0"/>
              <a:t> in Python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2184334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17" name="Content Placeholder 16"/>
          <p:cNvSpPr>
            <a:spLocks noGrp="1"/>
          </p:cNvSpPr>
          <p:nvPr>
            <p:ph idx="1"/>
          </p:nvPr>
        </p:nvSpPr>
        <p:spPr/>
        <p:txBody>
          <a:bodyPr/>
          <a:lstStyle/>
          <a:p>
            <a:pPr>
              <a:lnSpc>
                <a:spcPct val="150000"/>
              </a:lnSpc>
            </a:pPr>
            <a:r>
              <a:rPr lang="en-US" sz="2400" dirty="0" smtClean="0"/>
              <a:t>These widgets are used to hold other widgets, called children.</a:t>
            </a:r>
          </a:p>
          <a:p>
            <a:pPr>
              <a:lnSpc>
                <a:spcPct val="150000"/>
              </a:lnSpc>
            </a:pPr>
            <a:r>
              <a:rPr lang="en-US" sz="2400" dirty="0" smtClean="0"/>
              <a:t> Each has a children property that may be set either when the widget is created or later.</a:t>
            </a:r>
          </a:p>
          <a:p>
            <a:endParaRPr lang="en-US" dirty="0" smtClean="0"/>
          </a:p>
          <a:p>
            <a:pPr>
              <a:buNone/>
            </a:pPr>
            <a:endParaRPr lang="en-US" dirty="0" smtClean="0"/>
          </a:p>
          <a:p>
            <a:endParaRPr lang="en-US" dirty="0"/>
          </a:p>
        </p:txBody>
      </p:sp>
      <p:sp>
        <p:nvSpPr>
          <p:cNvPr id="9" name="Date Placeholder 8"/>
          <p:cNvSpPr>
            <a:spLocks noGrp="1"/>
          </p:cNvSpPr>
          <p:nvPr>
            <p:ph type="dt" sz="half" idx="10"/>
          </p:nvPr>
        </p:nvSpPr>
        <p:spPr/>
        <p:txBody>
          <a:bodyPr/>
          <a:lstStyle/>
          <a:p>
            <a:fld id="{657DC456-EDBC-4BA6-B82E-3F816AA21956}" type="datetime1">
              <a:rPr lang="en-US" smtClean="0"/>
              <a:t>4/10/2023</a:t>
            </a:fld>
            <a:endParaRPr lang="en-US" dirty="0"/>
          </a:p>
        </p:txBody>
      </p:sp>
      <p:sp>
        <p:nvSpPr>
          <p:cNvPr id="13" name="Footer Placeholder 12"/>
          <p:cNvSpPr>
            <a:spLocks noGrp="1"/>
          </p:cNvSpPr>
          <p:nvPr>
            <p:ph type="ftr" sz="quarter" idx="11"/>
          </p:nvPr>
        </p:nvSpPr>
        <p:spPr>
          <a:xfrm>
            <a:off x="2428860" y="4767263"/>
            <a:ext cx="5500726"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70</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785786" y="2786064"/>
            <a:ext cx="7429552" cy="1821669"/>
          </a:xfrm>
          <a:prstGeom prst="rect">
            <a:avLst/>
          </a:prstGeom>
          <a:noFill/>
          <a:ln w="9525">
            <a:noFill/>
            <a:miter lim="800000"/>
            <a:headEnd/>
            <a:tailEnd/>
          </a:ln>
          <a:effectLst/>
        </p:spPr>
      </p:pic>
      <p:pic>
        <p:nvPicPr>
          <p:cNvPr id="11" name="Picture 2" descr="C:\Users\isha sood\OneDrive\Pictures\Screenshots\2021-03-01 (13).png"/>
          <p:cNvPicPr>
            <a:picLocks noChangeAspect="1" noChangeArrowheads="1"/>
          </p:cNvPicPr>
          <p:nvPr/>
        </p:nvPicPr>
        <p:blipFill>
          <a:blip r:embed="rId6"/>
          <a:srcRect l="21589" t="10417" r="21589" b="7506"/>
          <a:stretch>
            <a:fillRect/>
          </a:stretch>
        </p:blipFill>
        <p:spPr bwMode="auto">
          <a:xfrm>
            <a:off x="285720" y="1200151"/>
            <a:ext cx="8358246" cy="3394472"/>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160718"/>
            <a:ext cx="7429552" cy="62508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45442E0C-EF8B-4469-A899-593F9AEC54F6}" type="datetime1">
              <a:rPr lang="en-US" smtClean="0"/>
              <a:t>4/10/2023</a:t>
            </a:fld>
            <a:endParaRPr lang="en-US" dirty="0"/>
          </a:p>
        </p:txBody>
      </p:sp>
      <p:sp>
        <p:nvSpPr>
          <p:cNvPr id="13" name="Footer Placeholder 12"/>
          <p:cNvSpPr>
            <a:spLocks noGrp="1"/>
          </p:cNvSpPr>
          <p:nvPr>
            <p:ph type="ftr" sz="quarter" idx="11"/>
          </p:nvPr>
        </p:nvSpPr>
        <p:spPr>
          <a:xfrm>
            <a:off x="3124200" y="4767263"/>
            <a:ext cx="3733816"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71</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14296"/>
            <a:ext cx="1285852"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785786" y="2786064"/>
            <a:ext cx="7429552" cy="1821669"/>
          </a:xfrm>
          <a:prstGeom prst="rect">
            <a:avLst/>
          </a:prstGeom>
          <a:noFill/>
          <a:ln w="9525">
            <a:noFill/>
            <a:miter lim="800000"/>
            <a:headEnd/>
            <a:tailEnd/>
          </a:ln>
          <a:effectLst/>
        </p:spPr>
      </p:pic>
      <p:pic>
        <p:nvPicPr>
          <p:cNvPr id="12" name="Content Placeholder 3" descr="2021-03-01 (15).png"/>
          <p:cNvPicPr>
            <a:picLocks noGrp="1" noChangeAspect="1"/>
          </p:cNvPicPr>
          <p:nvPr>
            <p:ph idx="1"/>
          </p:nvPr>
        </p:nvPicPr>
        <p:blipFill>
          <a:blip r:embed="rId6"/>
          <a:srcRect l="25140" t="13574" r="21589" b="5927"/>
          <a:stretch>
            <a:fillRect/>
          </a:stretch>
        </p:blipFill>
        <p:spPr>
          <a:xfrm>
            <a:off x="571472" y="1200151"/>
            <a:ext cx="8286808" cy="3394472"/>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572428" cy="482206"/>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73696D92-182C-4BAE-803D-3989BA40D47A}" type="datetime1">
              <a:rPr lang="en-US" smtClean="0"/>
              <a:t>4/10/2023</a:t>
            </a:fld>
            <a:endParaRPr lang="en-US" dirty="0"/>
          </a:p>
        </p:txBody>
      </p:sp>
      <p:sp>
        <p:nvSpPr>
          <p:cNvPr id="13" name="Footer Placeholder 12"/>
          <p:cNvSpPr>
            <a:spLocks noGrp="1"/>
          </p:cNvSpPr>
          <p:nvPr>
            <p:ph type="ftr" sz="quarter" idx="11"/>
          </p:nvPr>
        </p:nvSpPr>
        <p:spPr>
          <a:xfrm>
            <a:off x="3124200" y="4767263"/>
            <a:ext cx="4233882"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72</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5" name="Content Placeholder 3" descr="2021-03-01 (16).png"/>
          <p:cNvPicPr>
            <a:picLocks noGrp="1" noChangeAspect="1"/>
          </p:cNvPicPr>
          <p:nvPr>
            <p:ph idx="1"/>
          </p:nvPr>
        </p:nvPicPr>
        <p:blipFill>
          <a:blip r:embed="rId5"/>
          <a:srcRect l="22477" t="13574" r="25140" b="5927"/>
          <a:stretch>
            <a:fillRect/>
          </a:stretch>
        </p:blipFill>
        <p:spPr>
          <a:xfrm>
            <a:off x="285721" y="964395"/>
            <a:ext cx="8461901" cy="3536181"/>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553644"/>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6E9517D7-5590-47B6-A741-38938B027A42}" type="datetime1">
              <a:rPr lang="en-US" smtClean="0"/>
              <a:t>4/10/2023</a:t>
            </a:fld>
            <a:endParaRPr lang="en-US" dirty="0"/>
          </a:p>
        </p:txBody>
      </p:sp>
      <p:sp>
        <p:nvSpPr>
          <p:cNvPr id="13" name="Footer Placeholder 12"/>
          <p:cNvSpPr>
            <a:spLocks noGrp="1"/>
          </p:cNvSpPr>
          <p:nvPr>
            <p:ph type="ftr" sz="quarter" idx="11"/>
          </p:nvPr>
        </p:nvSpPr>
        <p:spPr>
          <a:xfrm>
            <a:off x="3143240" y="4768469"/>
            <a:ext cx="3929090"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73</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42858"/>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785786" y="2786064"/>
            <a:ext cx="7429552" cy="1821669"/>
          </a:xfrm>
          <a:prstGeom prst="rect">
            <a:avLst/>
          </a:prstGeom>
          <a:noFill/>
          <a:ln w="9525">
            <a:noFill/>
            <a:miter lim="800000"/>
            <a:headEnd/>
            <a:tailEnd/>
          </a:ln>
          <a:effectLst/>
        </p:spPr>
      </p:pic>
      <p:pic>
        <p:nvPicPr>
          <p:cNvPr id="12" name="Content Placeholder 3" descr="2021-03-01 (15).png"/>
          <p:cNvPicPr>
            <a:picLocks noGrp="1" noChangeAspect="1"/>
          </p:cNvPicPr>
          <p:nvPr>
            <p:ph idx="1"/>
          </p:nvPr>
        </p:nvPicPr>
        <p:blipFill>
          <a:blip r:embed="rId6"/>
          <a:srcRect l="25140" t="13574" r="21589" b="5927"/>
          <a:stretch>
            <a:fillRect/>
          </a:stretch>
        </p:blipFill>
        <p:spPr>
          <a:xfrm>
            <a:off x="571472" y="1200151"/>
            <a:ext cx="8286808" cy="3394472"/>
          </a:xfrm>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60718"/>
            <a:ext cx="7358114" cy="553644"/>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5E1F8E6D-0B5A-4CEA-92E4-28C50CD67831}" type="datetime1">
              <a:rPr lang="en-US" smtClean="0"/>
              <a:t>4/10/2023</a:t>
            </a:fld>
            <a:endParaRPr lang="en-US" dirty="0"/>
          </a:p>
        </p:txBody>
      </p:sp>
      <p:sp>
        <p:nvSpPr>
          <p:cNvPr id="13" name="Footer Placeholder 12"/>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74</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85734"/>
            <a:ext cx="1447800" cy="612872"/>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4457700"/>
            <a:ext cx="533400" cy="40005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785786" y="2786064"/>
            <a:ext cx="7429552" cy="1821669"/>
          </a:xfrm>
          <a:prstGeom prst="rect">
            <a:avLst/>
          </a:prstGeom>
          <a:noFill/>
          <a:ln w="9525">
            <a:noFill/>
            <a:miter lim="800000"/>
            <a:headEnd/>
            <a:tailEnd/>
          </a:ln>
          <a:effectLst/>
        </p:spPr>
      </p:pic>
      <p:pic>
        <p:nvPicPr>
          <p:cNvPr id="14" name="Content Placeholder 3" descr="2021-03-01 (18).png"/>
          <p:cNvPicPr>
            <a:picLocks noChangeAspect="1"/>
          </p:cNvPicPr>
          <p:nvPr/>
        </p:nvPicPr>
        <p:blipFill>
          <a:blip r:embed="rId6"/>
          <a:srcRect l="25140" t="10417" r="24252" b="13819"/>
          <a:stretch>
            <a:fillRect/>
          </a:stretch>
        </p:blipFill>
        <p:spPr>
          <a:xfrm>
            <a:off x="785786" y="1071552"/>
            <a:ext cx="8072494" cy="3589760"/>
          </a:xfrm>
          <a:prstGeom prst="rect">
            <a:avLst/>
          </a:prstGeom>
        </p:spPr>
      </p:pic>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357158" y="914400"/>
            <a:ext cx="8329642" cy="3680227"/>
          </a:xfrm>
        </p:spPr>
        <p:txBody>
          <a:bodyPr>
            <a:normAutofit fontScale="55000" lnSpcReduction="20000"/>
          </a:bodyPr>
          <a:lstStyle/>
          <a:p>
            <a:pPr>
              <a:buNone/>
            </a:pPr>
            <a:r>
              <a:rPr lang="en-US" b="1" dirty="0" smtClean="0"/>
              <a:t>Ques1.Which of the following is clickable in GUI programming ?</a:t>
            </a:r>
            <a:endParaRPr lang="en-US" dirty="0" smtClean="0"/>
          </a:p>
          <a:p>
            <a:pPr>
              <a:buNone/>
            </a:pPr>
            <a:r>
              <a:rPr lang="en-US" b="1" dirty="0" smtClean="0"/>
              <a:t>(A)</a:t>
            </a:r>
            <a:r>
              <a:rPr lang="en-US" dirty="0" smtClean="0"/>
              <a:t> Button</a:t>
            </a:r>
          </a:p>
          <a:p>
            <a:pPr>
              <a:buNone/>
            </a:pPr>
            <a:r>
              <a:rPr lang="en-US" b="1" dirty="0" smtClean="0"/>
              <a:t>(B)</a:t>
            </a:r>
            <a:r>
              <a:rPr lang="en-US" dirty="0" smtClean="0"/>
              <a:t> </a:t>
            </a:r>
            <a:r>
              <a:rPr lang="en-US" dirty="0" err="1" smtClean="0"/>
              <a:t>Checkbutton</a:t>
            </a:r>
            <a:endParaRPr lang="en-US" dirty="0" smtClean="0"/>
          </a:p>
          <a:p>
            <a:pPr>
              <a:buNone/>
            </a:pPr>
            <a:r>
              <a:rPr lang="en-US" b="1" dirty="0" smtClean="0"/>
              <a:t>(C)</a:t>
            </a:r>
            <a:r>
              <a:rPr lang="en-US" dirty="0" smtClean="0"/>
              <a:t> </a:t>
            </a:r>
            <a:r>
              <a:rPr lang="en-US" dirty="0" err="1" smtClean="0"/>
              <a:t>Lable</a:t>
            </a:r>
            <a:endParaRPr lang="en-US" dirty="0" smtClean="0"/>
          </a:p>
          <a:p>
            <a:pPr>
              <a:buNone/>
            </a:pPr>
            <a:r>
              <a:rPr lang="en-US" b="1" dirty="0" smtClean="0"/>
              <a:t>(D)</a:t>
            </a:r>
            <a:r>
              <a:rPr lang="en-US" dirty="0" smtClean="0"/>
              <a:t> 1 and 2</a:t>
            </a:r>
          </a:p>
          <a:p>
            <a:pPr>
              <a:buNone/>
            </a:pPr>
            <a:r>
              <a:rPr lang="en-US" b="1" dirty="0" err="1" smtClean="0"/>
              <a:t>Ans</a:t>
            </a:r>
            <a:r>
              <a:rPr lang="en-US" b="1" dirty="0" smtClean="0"/>
              <a:t> D</a:t>
            </a:r>
            <a:endParaRPr lang="en-US" dirty="0" smtClean="0"/>
          </a:p>
          <a:p>
            <a:pPr>
              <a:buNone/>
            </a:pPr>
            <a:r>
              <a:rPr lang="en-US" b="1" dirty="0" smtClean="0"/>
              <a:t>Ques2.What we use to change the back ground color any widget ?</a:t>
            </a:r>
            <a:endParaRPr lang="en-US" dirty="0" smtClean="0"/>
          </a:p>
          <a:p>
            <a:pPr>
              <a:buNone/>
            </a:pPr>
            <a:r>
              <a:rPr lang="en-US" b="1" dirty="0" smtClean="0"/>
              <a:t>(A)</a:t>
            </a:r>
            <a:r>
              <a:rPr lang="en-US" dirty="0" smtClean="0"/>
              <a:t> background</a:t>
            </a:r>
          </a:p>
          <a:p>
            <a:pPr>
              <a:buNone/>
            </a:pPr>
            <a:r>
              <a:rPr lang="en-US" b="1" dirty="0" smtClean="0"/>
              <a:t>(B)</a:t>
            </a:r>
            <a:r>
              <a:rPr lang="en-US" dirty="0" smtClean="0"/>
              <a:t> </a:t>
            </a:r>
            <a:r>
              <a:rPr lang="en-US" dirty="0" err="1" smtClean="0"/>
              <a:t>fg</a:t>
            </a:r>
            <a:endParaRPr lang="en-US" dirty="0" smtClean="0"/>
          </a:p>
          <a:p>
            <a:pPr>
              <a:buNone/>
            </a:pPr>
            <a:r>
              <a:rPr lang="en-US" b="1" dirty="0" smtClean="0"/>
              <a:t>(C)</a:t>
            </a:r>
            <a:r>
              <a:rPr lang="en-US" dirty="0" smtClean="0"/>
              <a:t> </a:t>
            </a:r>
            <a:r>
              <a:rPr lang="en-US" dirty="0" err="1" smtClean="0"/>
              <a:t>bg</a:t>
            </a:r>
            <a:endParaRPr lang="en-US" dirty="0" smtClean="0"/>
          </a:p>
          <a:p>
            <a:pPr>
              <a:buNone/>
            </a:pPr>
            <a:r>
              <a:rPr lang="en-US" b="1" dirty="0" smtClean="0"/>
              <a:t>(D)</a:t>
            </a:r>
            <a:r>
              <a:rPr lang="en-US" dirty="0" smtClean="0"/>
              <a:t> </a:t>
            </a:r>
            <a:r>
              <a:rPr lang="en-US" dirty="0" err="1" smtClean="0"/>
              <a:t>bground</a:t>
            </a:r>
            <a:endParaRPr lang="en-US" dirty="0" smtClean="0"/>
          </a:p>
          <a:p>
            <a:pPr>
              <a:buNone/>
            </a:pPr>
            <a:r>
              <a:rPr lang="en-GB" dirty="0" err="1" smtClean="0"/>
              <a:t>Ans</a:t>
            </a:r>
            <a:r>
              <a:rPr lang="en-GB" dirty="0" smtClean="0"/>
              <a:t>  </a:t>
            </a:r>
            <a:r>
              <a:rPr lang="en-US" b="1" dirty="0" smtClean="0"/>
              <a:t>C</a:t>
            </a:r>
            <a:endParaRPr lang="en-US" dirty="0" smtClean="0"/>
          </a:p>
        </p:txBody>
      </p:sp>
      <p:sp>
        <p:nvSpPr>
          <p:cNvPr id="4" name="Date Placeholder 3"/>
          <p:cNvSpPr>
            <a:spLocks noGrp="1"/>
          </p:cNvSpPr>
          <p:nvPr>
            <p:ph type="dt" sz="half" idx="10"/>
          </p:nvPr>
        </p:nvSpPr>
        <p:spPr/>
        <p:txBody>
          <a:bodyPr/>
          <a:lstStyle/>
          <a:p>
            <a:fld id="{ACD80B14-65FA-44B8-9E23-EB52F269DF9F}"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428596" y="914400"/>
            <a:ext cx="8258204" cy="3680227"/>
          </a:xfrm>
        </p:spPr>
        <p:txBody>
          <a:bodyPr>
            <a:normAutofit fontScale="55000" lnSpcReduction="20000"/>
          </a:bodyPr>
          <a:lstStyle/>
          <a:p>
            <a:pPr>
              <a:buNone/>
            </a:pPr>
            <a:r>
              <a:rPr lang="en-US" b="1" dirty="0" smtClean="0"/>
              <a:t>Ques3.Essential thing to create a window screen using </a:t>
            </a:r>
            <a:r>
              <a:rPr lang="en-US" b="1" dirty="0" err="1" smtClean="0"/>
              <a:t>tkinter</a:t>
            </a:r>
            <a:r>
              <a:rPr lang="en-US" b="1" dirty="0" smtClean="0"/>
              <a:t> python?</a:t>
            </a:r>
            <a:endParaRPr lang="en-US" dirty="0" smtClean="0"/>
          </a:p>
          <a:p>
            <a:pPr>
              <a:buNone/>
            </a:pPr>
            <a:r>
              <a:rPr lang="en-US" b="1" dirty="0" smtClean="0"/>
              <a:t>(A)</a:t>
            </a:r>
            <a:r>
              <a:rPr lang="en-US" dirty="0" smtClean="0"/>
              <a:t> call </a:t>
            </a:r>
            <a:r>
              <a:rPr lang="en-US" dirty="0" err="1" smtClean="0"/>
              <a:t>tk</a:t>
            </a:r>
            <a:r>
              <a:rPr lang="en-US" dirty="0" smtClean="0"/>
              <a:t>() function</a:t>
            </a:r>
          </a:p>
          <a:p>
            <a:pPr>
              <a:buNone/>
            </a:pPr>
            <a:r>
              <a:rPr lang="en-US" b="1" dirty="0" smtClean="0"/>
              <a:t>(B)</a:t>
            </a:r>
            <a:r>
              <a:rPr lang="en-US" dirty="0" smtClean="0"/>
              <a:t> create a button</a:t>
            </a:r>
          </a:p>
          <a:p>
            <a:pPr>
              <a:buNone/>
            </a:pPr>
            <a:r>
              <a:rPr lang="en-US" b="1" dirty="0" smtClean="0"/>
              <a:t>(C)</a:t>
            </a:r>
            <a:r>
              <a:rPr lang="en-US" dirty="0" smtClean="0"/>
              <a:t> To define a geometry</a:t>
            </a:r>
          </a:p>
          <a:p>
            <a:pPr>
              <a:buNone/>
            </a:pPr>
            <a:r>
              <a:rPr lang="en-US" b="1" dirty="0" smtClean="0"/>
              <a:t>(D)</a:t>
            </a:r>
            <a:r>
              <a:rPr lang="en-US" dirty="0" smtClean="0"/>
              <a:t> All of the above</a:t>
            </a:r>
          </a:p>
          <a:p>
            <a:pPr>
              <a:buNone/>
            </a:pPr>
            <a:r>
              <a:rPr lang="en-US" b="1" dirty="0" err="1" smtClean="0"/>
              <a:t>Ans</a:t>
            </a:r>
            <a:r>
              <a:rPr lang="en-US" b="1" dirty="0" smtClean="0"/>
              <a:t>-A</a:t>
            </a:r>
          </a:p>
          <a:p>
            <a:pPr>
              <a:buNone/>
            </a:pPr>
            <a:r>
              <a:rPr lang="en-US" b="1" dirty="0" smtClean="0"/>
              <a:t>Ques4.In which of the following field, we can put our Button?</a:t>
            </a:r>
            <a:endParaRPr lang="en-US" dirty="0" smtClean="0"/>
          </a:p>
          <a:p>
            <a:pPr>
              <a:buNone/>
            </a:pPr>
            <a:r>
              <a:rPr lang="en-US" b="1" dirty="0" smtClean="0"/>
              <a:t>(A)</a:t>
            </a:r>
            <a:r>
              <a:rPr lang="en-US" dirty="0" smtClean="0"/>
              <a:t> Window</a:t>
            </a:r>
          </a:p>
          <a:p>
            <a:pPr>
              <a:buNone/>
            </a:pPr>
            <a:r>
              <a:rPr lang="en-US" b="1" dirty="0" smtClean="0"/>
              <a:t>(B)</a:t>
            </a:r>
            <a:r>
              <a:rPr lang="en-US" dirty="0" smtClean="0"/>
              <a:t> Frame</a:t>
            </a:r>
          </a:p>
          <a:p>
            <a:pPr>
              <a:buNone/>
            </a:pPr>
            <a:r>
              <a:rPr lang="en-US" b="1" dirty="0" smtClean="0"/>
              <a:t>(C)</a:t>
            </a:r>
            <a:r>
              <a:rPr lang="en-US" dirty="0" smtClean="0"/>
              <a:t> Label</a:t>
            </a:r>
          </a:p>
          <a:p>
            <a:pPr>
              <a:buNone/>
            </a:pPr>
            <a:r>
              <a:rPr lang="en-US" b="1" dirty="0" smtClean="0"/>
              <a:t>(D)</a:t>
            </a:r>
            <a:r>
              <a:rPr lang="en-US" dirty="0" smtClean="0"/>
              <a:t> All of the above</a:t>
            </a:r>
          </a:p>
          <a:p>
            <a:pPr>
              <a:buNone/>
            </a:pPr>
            <a:r>
              <a:rPr lang="en-GB" b="1" dirty="0" err="1" smtClean="0"/>
              <a:t>Ans</a:t>
            </a:r>
            <a:r>
              <a:rPr lang="en-GB" b="1" dirty="0" smtClean="0"/>
              <a:t>-</a:t>
            </a:r>
            <a:r>
              <a:rPr lang="en-US" b="1" dirty="0" smtClean="0"/>
              <a:t>D</a:t>
            </a:r>
            <a:endParaRPr lang="en-GB" b="1" dirty="0" smtClean="0"/>
          </a:p>
        </p:txBody>
      </p:sp>
      <p:sp>
        <p:nvSpPr>
          <p:cNvPr id="4" name="Date Placeholder 3"/>
          <p:cNvSpPr>
            <a:spLocks noGrp="1"/>
          </p:cNvSpPr>
          <p:nvPr>
            <p:ph type="dt" sz="half" idx="10"/>
          </p:nvPr>
        </p:nvSpPr>
        <p:spPr/>
        <p:txBody>
          <a:bodyPr/>
          <a:lstStyle/>
          <a:p>
            <a:fld id="{EEEE21BF-AC7E-4832-BBFA-AE03143233D8}"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500034" y="914400"/>
            <a:ext cx="8186766" cy="3680227"/>
          </a:xfrm>
        </p:spPr>
        <p:txBody>
          <a:bodyPr>
            <a:normAutofit fontScale="92500" lnSpcReduction="20000"/>
          </a:bodyPr>
          <a:lstStyle/>
          <a:p>
            <a:pPr>
              <a:buNone/>
            </a:pPr>
            <a:r>
              <a:rPr lang="en-US" sz="1900" b="1" dirty="0" smtClean="0"/>
              <a:t>Ques5.Minimum number of argument we pass in a function to create a rectangle using canvas </a:t>
            </a:r>
            <a:r>
              <a:rPr lang="en-US" sz="1900" b="1" dirty="0" err="1" smtClean="0"/>
              <a:t>tkinter</a:t>
            </a:r>
            <a:r>
              <a:rPr lang="en-US" sz="1900" b="1" dirty="0" smtClean="0"/>
              <a:t> ?</a:t>
            </a:r>
            <a:endParaRPr lang="en-US" sz="1900" dirty="0" smtClean="0"/>
          </a:p>
          <a:p>
            <a:pPr>
              <a:buNone/>
            </a:pPr>
            <a:r>
              <a:rPr lang="en-US" sz="1900" b="1" dirty="0" smtClean="0"/>
              <a:t>(A)</a:t>
            </a:r>
            <a:r>
              <a:rPr lang="en-US" sz="1900" dirty="0" smtClean="0"/>
              <a:t> 2</a:t>
            </a:r>
          </a:p>
          <a:p>
            <a:pPr>
              <a:buNone/>
            </a:pPr>
            <a:r>
              <a:rPr lang="en-US" sz="1900" b="1" dirty="0" smtClean="0"/>
              <a:t>(B)</a:t>
            </a:r>
            <a:r>
              <a:rPr lang="en-US" sz="1900" dirty="0" smtClean="0"/>
              <a:t> 4</a:t>
            </a:r>
          </a:p>
          <a:p>
            <a:pPr>
              <a:buNone/>
            </a:pPr>
            <a:r>
              <a:rPr lang="en-US" sz="1900" b="1" dirty="0" smtClean="0"/>
              <a:t>(C)</a:t>
            </a:r>
            <a:r>
              <a:rPr lang="en-US" sz="1900" dirty="0" smtClean="0"/>
              <a:t> 6</a:t>
            </a:r>
          </a:p>
          <a:p>
            <a:pPr>
              <a:buNone/>
            </a:pPr>
            <a:r>
              <a:rPr lang="en-US" sz="1900" b="1" dirty="0" smtClean="0"/>
              <a:t>(D)</a:t>
            </a:r>
            <a:r>
              <a:rPr lang="en-US" sz="1900" dirty="0" smtClean="0"/>
              <a:t> 5</a:t>
            </a:r>
          </a:p>
          <a:p>
            <a:pPr>
              <a:buNone/>
            </a:pPr>
            <a:r>
              <a:rPr lang="en-US" sz="1900" dirty="0" err="1" smtClean="0"/>
              <a:t>Ans</a:t>
            </a:r>
            <a:r>
              <a:rPr lang="en-US" sz="1900" dirty="0" smtClean="0"/>
              <a:t>-</a:t>
            </a:r>
            <a:r>
              <a:rPr lang="en-US" sz="1900" b="1" dirty="0" smtClean="0"/>
              <a:t>B</a:t>
            </a:r>
          </a:p>
          <a:p>
            <a:pPr>
              <a:buNone/>
            </a:pPr>
            <a:r>
              <a:rPr lang="en-US" sz="1900" b="1" dirty="0" smtClean="0"/>
              <a:t>Ques6.Which of the following functions does not accept any arguments?</a:t>
            </a:r>
            <a:endParaRPr lang="en-US" sz="1900" dirty="0" smtClean="0"/>
          </a:p>
          <a:p>
            <a:pPr>
              <a:buNone/>
            </a:pPr>
            <a:r>
              <a:rPr lang="en-US" sz="1900" b="1" dirty="0" smtClean="0"/>
              <a:t>(A)</a:t>
            </a:r>
            <a:r>
              <a:rPr lang="en-US" sz="1900" dirty="0" smtClean="0"/>
              <a:t> position</a:t>
            </a:r>
          </a:p>
          <a:p>
            <a:pPr>
              <a:buNone/>
            </a:pPr>
            <a:r>
              <a:rPr lang="en-US" sz="1900" b="1" dirty="0" smtClean="0"/>
              <a:t>(B)</a:t>
            </a:r>
            <a:r>
              <a:rPr lang="en-US" sz="1900" dirty="0" smtClean="0"/>
              <a:t> </a:t>
            </a:r>
            <a:r>
              <a:rPr lang="en-US" sz="1900" dirty="0" err="1" smtClean="0"/>
              <a:t>fillcolor</a:t>
            </a:r>
            <a:endParaRPr lang="en-US" sz="1900" dirty="0" smtClean="0"/>
          </a:p>
          <a:p>
            <a:pPr>
              <a:buNone/>
            </a:pPr>
            <a:r>
              <a:rPr lang="en-US" sz="1900" b="1" dirty="0" smtClean="0"/>
              <a:t>(C)</a:t>
            </a:r>
            <a:r>
              <a:rPr lang="en-US" sz="1900" dirty="0" smtClean="0"/>
              <a:t> </a:t>
            </a:r>
            <a:r>
              <a:rPr lang="en-US" sz="1900" dirty="0" err="1" smtClean="0"/>
              <a:t>goto</a:t>
            </a:r>
            <a:endParaRPr lang="en-US" sz="1900" dirty="0" smtClean="0"/>
          </a:p>
          <a:p>
            <a:pPr>
              <a:buNone/>
            </a:pPr>
            <a:r>
              <a:rPr lang="en-US" sz="1900" b="1" dirty="0" smtClean="0"/>
              <a:t>(D)</a:t>
            </a:r>
            <a:r>
              <a:rPr lang="en-US" sz="1900" dirty="0" smtClean="0"/>
              <a:t> </a:t>
            </a:r>
            <a:r>
              <a:rPr lang="en-US" sz="1900" dirty="0" err="1" smtClean="0"/>
              <a:t>setheading</a:t>
            </a:r>
            <a:r>
              <a:rPr lang="en-US" sz="1900" dirty="0" smtClean="0"/>
              <a:t>()</a:t>
            </a:r>
          </a:p>
          <a:p>
            <a:pPr>
              <a:buNone/>
            </a:pPr>
            <a:r>
              <a:rPr lang="en-US" sz="1800" b="1" dirty="0" err="1" smtClean="0"/>
              <a:t>Ans</a:t>
            </a:r>
            <a:r>
              <a:rPr lang="en-US" sz="1800" b="1" dirty="0" smtClean="0"/>
              <a:t> -A</a:t>
            </a:r>
            <a:endParaRPr lang="en-US" sz="1800" dirty="0" smtClean="0"/>
          </a:p>
          <a:p>
            <a:pPr>
              <a:buNone/>
            </a:pPr>
            <a:endParaRPr lang="en-US" sz="1800" dirty="0" smtClean="0"/>
          </a:p>
        </p:txBody>
      </p:sp>
      <p:sp>
        <p:nvSpPr>
          <p:cNvPr id="4" name="Date Placeholder 3"/>
          <p:cNvSpPr>
            <a:spLocks noGrp="1"/>
          </p:cNvSpPr>
          <p:nvPr>
            <p:ph type="dt" sz="half" idx="10"/>
          </p:nvPr>
        </p:nvSpPr>
        <p:spPr/>
        <p:txBody>
          <a:bodyPr/>
          <a:lstStyle/>
          <a:p>
            <a:fld id="{DA86A1E4-230F-45D7-AF9E-F80AF2FE966F}"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E4714B-06EA-4193-B4E4-463DA992E48C}" type="datetime1">
              <a:rPr lang="en-US" smtClean="0"/>
              <a:t>4/10/2023</a:t>
            </a:fld>
            <a:endParaRPr lang="en-US"/>
          </a:p>
        </p:txBody>
      </p:sp>
      <p:sp>
        <p:nvSpPr>
          <p:cNvPr id="5" name="Footer Placeholder 4"/>
          <p:cNvSpPr>
            <a:spLocks noGrp="1"/>
          </p:cNvSpPr>
          <p:nvPr>
            <p:ph type="ftr" sz="quarter" idx="11"/>
          </p:nvPr>
        </p:nvSpPr>
        <p:spPr>
          <a:xfrm>
            <a:off x="3028950" y="4767267"/>
            <a:ext cx="3771900" cy="273844"/>
          </a:xfrm>
        </p:spPr>
        <p:txBody>
          <a:bodyPr/>
          <a:lstStyle/>
          <a:p>
            <a:r>
              <a:rPr lang="en-US" dirty="0"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971550" y="5"/>
            <a:ext cx="81724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Daily Quiz</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
        <p:nvSpPr>
          <p:cNvPr id="9" name="Content Placeholder 8">
            <a:extLst>
              <a:ext uri="{FF2B5EF4-FFF2-40B4-BE49-F238E27FC236}">
                <a16:creationId xmlns:a16="http://schemas.microsoft.com/office/drawing/2014/main" xmlns="" id="{6B6E05B7-AED7-4AB7-902A-233E147A9C15}"/>
              </a:ext>
            </a:extLst>
          </p:cNvPr>
          <p:cNvSpPr>
            <a:spLocks noGrp="1"/>
          </p:cNvSpPr>
          <p:nvPr>
            <p:ph idx="1"/>
          </p:nvPr>
        </p:nvSpPr>
        <p:spPr>
          <a:xfrm>
            <a:off x="500034" y="1028700"/>
            <a:ext cx="8186766" cy="3565927"/>
          </a:xfrm>
        </p:spPr>
        <p:txBody>
          <a:bodyPr>
            <a:normAutofit/>
          </a:bodyPr>
          <a:lstStyle/>
          <a:p>
            <a:pPr>
              <a:buNone/>
            </a:pPr>
            <a:r>
              <a:rPr lang="en-US" sz="2000" dirty="0" smtClean="0"/>
              <a:t>Ques1.Config() in Python </a:t>
            </a:r>
            <a:r>
              <a:rPr lang="en-US" sz="2000" dirty="0" err="1" smtClean="0"/>
              <a:t>Tkinter</a:t>
            </a:r>
            <a:r>
              <a:rPr lang="en-US" sz="2000" dirty="0" smtClean="0"/>
              <a:t> are used for </a:t>
            </a:r>
          </a:p>
          <a:p>
            <a:pPr marL="457200" indent="-457200">
              <a:buFont typeface="+mj-lt"/>
              <a:buAutoNum type="alphaLcParenR"/>
            </a:pPr>
            <a:r>
              <a:rPr lang="en-US" sz="2000" dirty="0" smtClean="0"/>
              <a:t>1.destroy the widget</a:t>
            </a:r>
          </a:p>
          <a:p>
            <a:pPr marL="457200" indent="-457200">
              <a:buFont typeface="+mj-lt"/>
              <a:buAutoNum type="alphaLcParenR"/>
            </a:pPr>
            <a:r>
              <a:rPr lang="en-US" sz="2000" dirty="0" smtClean="0"/>
              <a:t>2.place the widget</a:t>
            </a:r>
          </a:p>
          <a:p>
            <a:pPr marL="457200" indent="-457200">
              <a:buFont typeface="+mj-lt"/>
              <a:buAutoNum type="alphaLcParenR"/>
            </a:pPr>
            <a:r>
              <a:rPr lang="en-US" sz="2000" b="1" dirty="0" smtClean="0"/>
              <a:t>3.change property of the widget</a:t>
            </a:r>
          </a:p>
          <a:p>
            <a:pPr marL="457200" indent="-457200">
              <a:buFont typeface="+mj-lt"/>
              <a:buAutoNum type="alphaLcParenR"/>
            </a:pPr>
            <a:r>
              <a:rPr lang="en-US" sz="2000" dirty="0" smtClean="0"/>
              <a:t>4.configure the widget</a:t>
            </a:r>
          </a:p>
          <a:p>
            <a:pPr marL="457200" indent="-457200">
              <a:buNone/>
            </a:pPr>
            <a:endParaRPr lang="en-US" sz="2000" dirty="0" smtClean="0"/>
          </a:p>
          <a:p>
            <a:pPr marL="514350" indent="-514350">
              <a:buNone/>
            </a:pPr>
            <a:r>
              <a:rPr lang="en-US" sz="2000" dirty="0" smtClean="0">
                <a:solidFill>
                  <a:schemeClr val="tx1">
                    <a:lumMod val="95000"/>
                    <a:lumOff val="5000"/>
                  </a:schemeClr>
                </a:solidFill>
              </a:rPr>
              <a:t>Ques2.GUI stands for?</a:t>
            </a:r>
          </a:p>
          <a:p>
            <a:pPr marL="514350" indent="-514350">
              <a:buNone/>
            </a:pPr>
            <a:endParaRPr lang="en-US" sz="2000" dirty="0" smtClean="0">
              <a:solidFill>
                <a:schemeClr val="tx1">
                  <a:lumMod val="95000"/>
                  <a:lumOff val="5000"/>
                </a:schemeClr>
              </a:solidFill>
            </a:endParaRPr>
          </a:p>
          <a:p>
            <a:pPr marL="514350" indent="-514350">
              <a:buNone/>
            </a:pPr>
            <a:r>
              <a:rPr lang="en-US" sz="2000" dirty="0" smtClean="0">
                <a:solidFill>
                  <a:schemeClr val="tx1">
                    <a:lumMod val="95000"/>
                    <a:lumOff val="5000"/>
                  </a:schemeClr>
                </a:solidFill>
              </a:rPr>
              <a:t>Ques3. </a:t>
            </a:r>
            <a:r>
              <a:rPr lang="en-US" sz="2000" dirty="0" err="1" smtClean="0">
                <a:solidFill>
                  <a:schemeClr val="tx1">
                    <a:lumMod val="95000"/>
                    <a:lumOff val="5000"/>
                  </a:schemeClr>
                </a:solidFill>
              </a:rPr>
              <a:t>fg</a:t>
            </a:r>
            <a:r>
              <a:rPr lang="en-US" sz="2000" dirty="0" smtClean="0">
                <a:solidFill>
                  <a:schemeClr val="tx1">
                    <a:lumMod val="95000"/>
                    <a:lumOff val="5000"/>
                  </a:schemeClr>
                </a:solidFill>
              </a:rPr>
              <a:t> in </a:t>
            </a:r>
            <a:r>
              <a:rPr lang="en-US" sz="2000" dirty="0" err="1" smtClean="0">
                <a:solidFill>
                  <a:schemeClr val="tx1">
                    <a:lumMod val="95000"/>
                    <a:lumOff val="5000"/>
                  </a:schemeClr>
                </a:solidFill>
              </a:rPr>
              <a:t>tkinter</a:t>
            </a:r>
            <a:r>
              <a:rPr lang="en-US" sz="2000" dirty="0" smtClean="0">
                <a:solidFill>
                  <a:schemeClr val="tx1">
                    <a:lumMod val="95000"/>
                    <a:lumOff val="5000"/>
                  </a:schemeClr>
                </a:solidFill>
              </a:rPr>
              <a:t> widget is stands for ?</a:t>
            </a:r>
          </a:p>
          <a:p>
            <a:pPr marL="514350" indent="-514350">
              <a:buNone/>
            </a:pPr>
            <a:endParaRPr lang="en-US" sz="2400" dirty="0" smtClean="0">
              <a:solidFill>
                <a:schemeClr val="tx1">
                  <a:lumMod val="95000"/>
                  <a:lumOff val="5000"/>
                </a:schemeClr>
              </a:solidFill>
            </a:endParaRPr>
          </a:p>
          <a:p>
            <a:pPr>
              <a:buNone/>
            </a:pPr>
            <a:endParaRPr lang="en-US" dirty="0"/>
          </a:p>
        </p:txBody>
      </p:sp>
      <p:sp>
        <p:nvSpPr>
          <p:cNvPr id="10" name="Arrow: Left 9">
            <a:extLst>
              <a:ext uri="{FF2B5EF4-FFF2-40B4-BE49-F238E27FC236}">
                <a16:creationId xmlns:a16="http://schemas.microsoft.com/office/drawing/2014/main" xmlns="" id="{0B68A927-65FD-459C-A738-201B8929AFE4}"/>
              </a:ext>
            </a:extLst>
          </p:cNvPr>
          <p:cNvSpPr/>
          <p:nvPr/>
        </p:nvSpPr>
        <p:spPr>
          <a:xfrm>
            <a:off x="2352675" y="1543050"/>
            <a:ext cx="476250" cy="2857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 name="TextBox 1">
            <a:extLst>
              <a:ext uri="{FF2B5EF4-FFF2-40B4-BE49-F238E27FC236}">
                <a16:creationId xmlns:a16="http://schemas.microsoft.com/office/drawing/2014/main" xmlns="" id="{5A2A9A09-BD7B-4BC5-AD61-27D92AB2EB06}"/>
              </a:ext>
            </a:extLst>
          </p:cNvPr>
          <p:cNvSpPr txBox="1"/>
          <p:nvPr/>
        </p:nvSpPr>
        <p:spPr>
          <a:xfrm>
            <a:off x="1828800" y="2636535"/>
            <a:ext cx="400051" cy="392415"/>
          </a:xfrm>
          <a:prstGeom prst="rect">
            <a:avLst/>
          </a:prstGeom>
          <a:noFill/>
        </p:spPr>
        <p:txBody>
          <a:bodyPr wrap="square" lIns="68580" tIns="34290" rIns="68580" bIns="34290" rtlCol="0">
            <a:spAutoFit/>
          </a:bodyPr>
          <a:lstStyle/>
          <a:p>
            <a:r>
              <a:rPr lang="en-US" sz="2100" dirty="0">
                <a:solidFill>
                  <a:schemeClr val="accent1">
                    <a:lumMod val="75000"/>
                  </a:schemeClr>
                </a:solidFill>
              </a:rPr>
              <a:t>*</a:t>
            </a:r>
          </a:p>
        </p:txBody>
      </p:sp>
    </p:spTree>
    <p:extLst>
      <p:ext uri="{BB962C8B-B14F-4D97-AF65-F5344CB8AC3E}">
        <p14:creationId xmlns:p14="http://schemas.microsoft.com/office/powerpoint/2010/main" val="1872391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55FFD0-9FB2-4334-9037-0D24FA7803C5}" type="datetime1">
              <a:rPr lang="en-US" smtClean="0"/>
              <a:t>4/10/2023</a:t>
            </a:fld>
            <a:endParaRPr lang="en-US" dirty="0"/>
          </a:p>
        </p:txBody>
      </p:sp>
      <p:sp>
        <p:nvSpPr>
          <p:cNvPr id="5" name="Footer Placeholder 4"/>
          <p:cNvSpPr>
            <a:spLocks noGrp="1"/>
          </p:cNvSpPr>
          <p:nvPr>
            <p:ph type="ftr" sz="quarter" idx="11"/>
          </p:nvPr>
        </p:nvSpPr>
        <p:spPr>
          <a:xfrm>
            <a:off x="3028950" y="4767267"/>
            <a:ext cx="37719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971550" y="5"/>
            <a:ext cx="81724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Weekly Assignment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
        <p:nvSpPr>
          <p:cNvPr id="9" name="Content Placeholder 8">
            <a:extLst>
              <a:ext uri="{FF2B5EF4-FFF2-40B4-BE49-F238E27FC236}">
                <a16:creationId xmlns:a16="http://schemas.microsoft.com/office/drawing/2014/main" xmlns="" id="{4F5D10CA-D568-406B-A083-0392B9B5DE3A}"/>
              </a:ext>
            </a:extLst>
          </p:cNvPr>
          <p:cNvSpPr>
            <a:spLocks noGrp="1"/>
          </p:cNvSpPr>
          <p:nvPr>
            <p:ph idx="1"/>
          </p:nvPr>
        </p:nvSpPr>
        <p:spPr>
          <a:xfrm>
            <a:off x="971550" y="1028700"/>
            <a:ext cx="7715250" cy="3565927"/>
          </a:xfrm>
        </p:spPr>
        <p:txBody>
          <a:bodyPr>
            <a:normAutofit fontScale="62500" lnSpcReduction="20000"/>
          </a:bodyPr>
          <a:lstStyle/>
          <a:p>
            <a:pPr marL="514350" indent="-514350">
              <a:buFont typeface="+mj-lt"/>
              <a:buAutoNum type="arabicPeriod"/>
            </a:pPr>
            <a:r>
              <a:rPr lang="en-US" dirty="0" err="1" smtClean="0">
                <a:solidFill>
                  <a:schemeClr val="tx1">
                    <a:lumMod val="95000"/>
                    <a:lumOff val="5000"/>
                  </a:schemeClr>
                </a:solidFill>
              </a:rPr>
              <a:t>Config</a:t>
            </a:r>
            <a:r>
              <a:rPr lang="en-US" dirty="0" smtClean="0">
                <a:solidFill>
                  <a:schemeClr val="tx1">
                    <a:lumMod val="95000"/>
                    <a:lumOff val="5000"/>
                  </a:schemeClr>
                </a:solidFill>
              </a:rPr>
              <a:t>() in Python </a:t>
            </a:r>
            <a:r>
              <a:rPr lang="en-US" dirty="0" err="1" smtClean="0">
                <a:solidFill>
                  <a:schemeClr val="tx1">
                    <a:lumMod val="95000"/>
                    <a:lumOff val="5000"/>
                  </a:schemeClr>
                </a:solidFill>
              </a:rPr>
              <a:t>Tkinter</a:t>
            </a:r>
            <a:r>
              <a:rPr lang="en-US" dirty="0" smtClean="0">
                <a:solidFill>
                  <a:schemeClr val="tx1">
                    <a:lumMod val="95000"/>
                    <a:lumOff val="5000"/>
                  </a:schemeClr>
                </a:solidFill>
              </a:rPr>
              <a:t> are used for</a:t>
            </a:r>
          </a:p>
          <a:p>
            <a:pPr marL="514350" indent="-514350">
              <a:buFont typeface="+mj-lt"/>
              <a:buAutoNum type="arabicPeriod"/>
            </a:pPr>
            <a:r>
              <a:rPr lang="en-US" dirty="0" smtClean="0">
                <a:solidFill>
                  <a:schemeClr val="tx1">
                    <a:lumMod val="95000"/>
                    <a:lumOff val="5000"/>
                  </a:schemeClr>
                </a:solidFill>
              </a:rPr>
              <a:t>Correct way to draw a line in canvas </a:t>
            </a:r>
            <a:r>
              <a:rPr lang="en-US" dirty="0" err="1" smtClean="0">
                <a:solidFill>
                  <a:schemeClr val="tx1">
                    <a:lumMod val="95000"/>
                    <a:lumOff val="5000"/>
                  </a:schemeClr>
                </a:solidFill>
              </a:rPr>
              <a:t>tkinter</a:t>
            </a:r>
            <a:r>
              <a:rPr lang="en-US" dirty="0" smtClean="0">
                <a:solidFill>
                  <a:schemeClr val="tx1">
                    <a:lumMod val="95000"/>
                    <a:lumOff val="5000"/>
                  </a:schemeClr>
                </a:solidFill>
              </a:rPr>
              <a:t> ?</a:t>
            </a:r>
          </a:p>
          <a:p>
            <a:pPr marL="514350" indent="-514350">
              <a:buFont typeface="+mj-lt"/>
              <a:buAutoNum type="arabicPeriod"/>
            </a:pPr>
            <a:r>
              <a:rPr lang="en-US" dirty="0" smtClean="0">
                <a:solidFill>
                  <a:schemeClr val="tx1">
                    <a:lumMod val="95000"/>
                    <a:lumOff val="5000"/>
                  </a:schemeClr>
                </a:solidFill>
              </a:rPr>
              <a:t>Creating line are come in which type of thing ?</a:t>
            </a:r>
          </a:p>
          <a:p>
            <a:pPr marL="514350" indent="-514350">
              <a:buFont typeface="+mj-lt"/>
              <a:buAutoNum type="arabicPeriod"/>
            </a:pPr>
            <a:r>
              <a:rPr lang="en-US" dirty="0" smtClean="0">
                <a:solidFill>
                  <a:schemeClr val="tx1">
                    <a:lumMod val="95000"/>
                    <a:lumOff val="5000"/>
                  </a:schemeClr>
                </a:solidFill>
              </a:rPr>
              <a:t>Essential thing to create a window screen using </a:t>
            </a:r>
            <a:r>
              <a:rPr lang="en-US" dirty="0" err="1" smtClean="0">
                <a:solidFill>
                  <a:schemeClr val="tx1">
                    <a:lumMod val="95000"/>
                    <a:lumOff val="5000"/>
                  </a:schemeClr>
                </a:solidFill>
              </a:rPr>
              <a:t>tkinter</a:t>
            </a:r>
            <a:r>
              <a:rPr lang="en-US" dirty="0" smtClean="0">
                <a:solidFill>
                  <a:schemeClr val="tx1">
                    <a:lumMod val="95000"/>
                    <a:lumOff val="5000"/>
                  </a:schemeClr>
                </a:solidFill>
              </a:rPr>
              <a:t> python?</a:t>
            </a:r>
          </a:p>
          <a:p>
            <a:pPr marL="514350" indent="-514350">
              <a:buFont typeface="+mj-lt"/>
              <a:buAutoNum type="arabicPeriod"/>
            </a:pPr>
            <a:r>
              <a:rPr lang="en-US" dirty="0" err="1" smtClean="0">
                <a:solidFill>
                  <a:schemeClr val="tx1">
                    <a:lumMod val="95000"/>
                    <a:lumOff val="5000"/>
                  </a:schemeClr>
                </a:solidFill>
              </a:rPr>
              <a:t>fg</a:t>
            </a:r>
            <a:r>
              <a:rPr lang="en-US" dirty="0" smtClean="0">
                <a:solidFill>
                  <a:schemeClr val="tx1">
                    <a:lumMod val="95000"/>
                    <a:lumOff val="5000"/>
                  </a:schemeClr>
                </a:solidFill>
              </a:rPr>
              <a:t> in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is stands for ?</a:t>
            </a:r>
          </a:p>
          <a:p>
            <a:pPr marL="514350" indent="-514350">
              <a:buFont typeface="+mj-lt"/>
              <a:buAutoNum type="arabicPeriod"/>
            </a:pPr>
            <a:r>
              <a:rPr lang="en-US" dirty="0" smtClean="0">
                <a:solidFill>
                  <a:schemeClr val="tx1">
                    <a:lumMod val="95000"/>
                    <a:lumOff val="5000"/>
                  </a:schemeClr>
                </a:solidFill>
              </a:rPr>
              <a:t>For user Entry data, which widget we use in </a:t>
            </a:r>
            <a:r>
              <a:rPr lang="en-US" dirty="0" err="1" smtClean="0">
                <a:solidFill>
                  <a:schemeClr val="tx1">
                    <a:lumMod val="95000"/>
                    <a:lumOff val="5000"/>
                  </a:schemeClr>
                </a:solidFill>
              </a:rPr>
              <a:t>tkinter</a:t>
            </a:r>
            <a:r>
              <a:rPr lang="en-US" dirty="0" smtClean="0">
                <a:solidFill>
                  <a:schemeClr val="tx1">
                    <a:lumMod val="95000"/>
                    <a:lumOff val="5000"/>
                  </a:schemeClr>
                </a:solidFill>
              </a:rPr>
              <a:t> ?</a:t>
            </a:r>
          </a:p>
          <a:p>
            <a:pPr marL="514350" indent="-514350">
              <a:buFont typeface="+mj-lt"/>
              <a:buAutoNum type="arabicPeriod"/>
            </a:pPr>
            <a:r>
              <a:rPr lang="en-US" dirty="0" smtClean="0">
                <a:solidFill>
                  <a:schemeClr val="tx1">
                    <a:lumMod val="95000"/>
                    <a:lumOff val="5000"/>
                  </a:schemeClr>
                </a:solidFill>
              </a:rPr>
              <a:t>For what purpose, the </a:t>
            </a:r>
            <a:r>
              <a:rPr lang="en-US" dirty="0" err="1" smtClean="0">
                <a:solidFill>
                  <a:schemeClr val="tx1">
                    <a:lumMod val="95000"/>
                    <a:lumOff val="5000"/>
                  </a:schemeClr>
                </a:solidFill>
              </a:rPr>
              <a:t>bg</a:t>
            </a:r>
            <a:r>
              <a:rPr lang="en-US" dirty="0" smtClean="0">
                <a:solidFill>
                  <a:schemeClr val="tx1">
                    <a:lumMod val="95000"/>
                    <a:lumOff val="5000"/>
                  </a:schemeClr>
                </a:solidFill>
              </a:rPr>
              <a:t> is used in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a:t>
            </a:r>
          </a:p>
          <a:p>
            <a:pPr marL="514350" indent="-514350">
              <a:buFont typeface="+mj-lt"/>
              <a:buAutoNum type="arabicPeriod"/>
            </a:pPr>
            <a:r>
              <a:rPr lang="en-US" dirty="0" smtClean="0">
                <a:solidFill>
                  <a:schemeClr val="tx1">
                    <a:lumMod val="95000"/>
                    <a:lumOff val="5000"/>
                  </a:schemeClr>
                </a:solidFill>
              </a:rPr>
              <a:t>From which keyword we import the </a:t>
            </a:r>
            <a:r>
              <a:rPr lang="en-US" dirty="0" err="1" smtClean="0">
                <a:solidFill>
                  <a:schemeClr val="tx1">
                    <a:lumMod val="95000"/>
                    <a:lumOff val="5000"/>
                  </a:schemeClr>
                </a:solidFill>
              </a:rPr>
              <a:t>Tkinter</a:t>
            </a:r>
            <a:r>
              <a:rPr lang="en-US" dirty="0" smtClean="0">
                <a:solidFill>
                  <a:schemeClr val="tx1">
                    <a:lumMod val="95000"/>
                    <a:lumOff val="5000"/>
                  </a:schemeClr>
                </a:solidFill>
              </a:rPr>
              <a:t> in program?</a:t>
            </a:r>
          </a:p>
          <a:p>
            <a:pPr marL="514350" indent="-514350">
              <a:buFont typeface="+mj-lt"/>
              <a:buAutoNum type="arabicPeriod"/>
            </a:pPr>
            <a:r>
              <a:rPr lang="en-US" dirty="0" smtClean="0">
                <a:solidFill>
                  <a:schemeClr val="tx1">
                    <a:lumMod val="95000"/>
                    <a:lumOff val="5000"/>
                  </a:schemeClr>
                </a:solidFill>
              </a:rPr>
              <a:t>How pack() function works on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a:t>
            </a:r>
          </a:p>
          <a:p>
            <a:pPr marL="514350" indent="-514350">
              <a:buFont typeface="+mj-lt"/>
              <a:buAutoNum type="arabicPeriod"/>
            </a:pPr>
            <a:r>
              <a:rPr lang="en-US" dirty="0" smtClean="0">
                <a:solidFill>
                  <a:schemeClr val="tx1">
                    <a:lumMod val="95000"/>
                    <a:lumOff val="5000"/>
                  </a:schemeClr>
                </a:solidFill>
              </a:rPr>
              <a:t>How the grid() function put the widget on the screen ?</a:t>
            </a:r>
          </a:p>
          <a:p>
            <a:pPr marL="385763" indent="-385763">
              <a:buFont typeface="+mj-lt"/>
              <a:buAutoNum type="arabicPeriod"/>
            </a:pPr>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06E82-F97F-4C76-B9B6-5A24D07575AA}" type="datetime1">
              <a:rPr lang="en-US" smtClean="0"/>
              <a:t>4/10/2023</a:t>
            </a:fld>
            <a:endParaRPr lang="en-US"/>
          </a:p>
        </p:txBody>
      </p:sp>
      <p:sp>
        <p:nvSpPr>
          <p:cNvPr id="5" name="Footer Placeholder 4"/>
          <p:cNvSpPr>
            <a:spLocks noGrp="1"/>
          </p:cNvSpPr>
          <p:nvPr>
            <p:ph type="ftr" sz="quarter" idx="11"/>
          </p:nvPr>
        </p:nvSpPr>
        <p:spPr>
          <a:xfrm>
            <a:off x="2357422" y="4767263"/>
            <a:ext cx="3662378"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8</a:t>
            </a:fld>
            <a:endParaRPr lang="en-US"/>
          </a:p>
        </p:txBody>
      </p:sp>
      <p:sp>
        <p:nvSpPr>
          <p:cNvPr id="7" name="Title 1"/>
          <p:cNvSpPr txBox="1">
            <a:spLocks/>
          </p:cNvSpPr>
          <p:nvPr/>
        </p:nvSpPr>
        <p:spPr>
          <a:xfrm>
            <a:off x="1357290" y="214296"/>
            <a:ext cx="7215238"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u="sng" dirty="0" smtClean="0"/>
              <a:t>Flow Diagram for Rendering a Basic GUI</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pic>
        <p:nvPicPr>
          <p:cNvPr id="2" name="Picture 2"/>
          <p:cNvPicPr>
            <a:picLocks noChangeAspect="1" noChangeArrowheads="1"/>
          </p:cNvPicPr>
          <p:nvPr/>
        </p:nvPicPr>
        <p:blipFill>
          <a:blip r:embed="rId3"/>
          <a:srcRect l="35742" t="47917" r="20312" b="27708"/>
          <a:stretch>
            <a:fillRect/>
          </a:stretch>
        </p:blipFill>
        <p:spPr bwMode="auto">
          <a:xfrm>
            <a:off x="571472" y="1428742"/>
            <a:ext cx="8215370" cy="2786082"/>
          </a:xfrm>
          <a:prstGeom prst="rect">
            <a:avLst/>
          </a:prstGeom>
          <a:noFill/>
          <a:ln w="9525">
            <a:noFill/>
            <a:miter lim="800000"/>
            <a:headEnd/>
            <a:tailEnd/>
          </a:ln>
          <a:effectLst/>
        </p:spPr>
      </p:pic>
    </p:spTree>
    <p:extLst>
      <p:ext uri="{BB962C8B-B14F-4D97-AF65-F5344CB8AC3E}">
        <p14:creationId xmlns:p14="http://schemas.microsoft.com/office/powerpoint/2010/main" val="18206110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285720" y="914400"/>
            <a:ext cx="8401080" cy="3680227"/>
          </a:xfrm>
        </p:spPr>
        <p:txBody>
          <a:bodyPr>
            <a:normAutofit fontScale="62500" lnSpcReduction="20000"/>
          </a:bodyPr>
          <a:lstStyle/>
          <a:p>
            <a:pPr>
              <a:buNone/>
            </a:pPr>
            <a:r>
              <a:rPr lang="en-US" b="1" dirty="0" smtClean="0"/>
              <a:t>Ques1. Correct way to draw a line in canvas </a:t>
            </a:r>
            <a:r>
              <a:rPr lang="en-US" b="1" dirty="0" err="1" smtClean="0"/>
              <a:t>tkinter</a:t>
            </a:r>
            <a:r>
              <a:rPr lang="en-US" b="1" dirty="0" smtClean="0"/>
              <a:t> ?</a:t>
            </a:r>
          </a:p>
          <a:p>
            <a:pPr marL="514350" indent="-514350">
              <a:buFont typeface="+mj-lt"/>
              <a:buAutoNum type="alphaLcParenR"/>
            </a:pPr>
            <a:r>
              <a:rPr lang="en-US" dirty="0" smtClean="0"/>
              <a:t>1.line()</a:t>
            </a:r>
          </a:p>
          <a:p>
            <a:pPr marL="514350" indent="-514350">
              <a:buFont typeface="+mj-lt"/>
              <a:buAutoNum type="alphaLcParenR"/>
            </a:pPr>
            <a:r>
              <a:rPr lang="en-US" dirty="0" smtClean="0"/>
              <a:t>2.canvas.create_line()</a:t>
            </a:r>
          </a:p>
          <a:p>
            <a:pPr marL="514350" indent="-514350">
              <a:buFont typeface="+mj-lt"/>
              <a:buAutoNum type="alphaLcParenR"/>
            </a:pPr>
            <a:r>
              <a:rPr lang="en-US" dirty="0" smtClean="0"/>
              <a:t>3.create_line(canvas)</a:t>
            </a:r>
          </a:p>
          <a:p>
            <a:pPr marL="514350" indent="-514350">
              <a:buFont typeface="+mj-lt"/>
              <a:buAutoNum type="alphaLcParenR"/>
            </a:pPr>
            <a:r>
              <a:rPr lang="en-US" dirty="0" smtClean="0"/>
              <a:t>4.None of the above</a:t>
            </a:r>
          </a:p>
          <a:p>
            <a:pPr marL="514350" indent="-514350">
              <a:buNone/>
            </a:pPr>
            <a:endParaRPr lang="en-US" dirty="0" smtClean="0"/>
          </a:p>
          <a:p>
            <a:pPr>
              <a:buNone/>
            </a:pPr>
            <a:r>
              <a:rPr lang="en-US" b="1" dirty="0" smtClean="0"/>
              <a:t>Ques2.Essential thing to create a window screen using </a:t>
            </a:r>
            <a:r>
              <a:rPr lang="en-US" b="1" dirty="0" err="1" smtClean="0"/>
              <a:t>tkinter</a:t>
            </a:r>
            <a:r>
              <a:rPr lang="en-US" b="1" dirty="0" smtClean="0"/>
              <a:t> python?</a:t>
            </a:r>
          </a:p>
          <a:p>
            <a:pPr marL="514350" indent="-514350">
              <a:buFont typeface="+mj-lt"/>
              <a:buAutoNum type="alphaLcParenR"/>
            </a:pPr>
            <a:r>
              <a:rPr lang="en-US" dirty="0" smtClean="0"/>
              <a:t>1.call </a:t>
            </a:r>
            <a:r>
              <a:rPr lang="en-US" dirty="0" err="1" smtClean="0"/>
              <a:t>tk</a:t>
            </a:r>
            <a:r>
              <a:rPr lang="en-US" dirty="0" smtClean="0"/>
              <a:t>() function</a:t>
            </a:r>
          </a:p>
          <a:p>
            <a:pPr marL="514350" indent="-514350">
              <a:buFont typeface="+mj-lt"/>
              <a:buAutoNum type="alphaLcParenR"/>
            </a:pPr>
            <a:r>
              <a:rPr lang="en-US" b="1" dirty="0" smtClean="0"/>
              <a:t>2.create a button</a:t>
            </a:r>
          </a:p>
          <a:p>
            <a:pPr marL="514350" indent="-514350">
              <a:buFont typeface="+mj-lt"/>
              <a:buAutoNum type="alphaLcParenR"/>
            </a:pPr>
            <a:r>
              <a:rPr lang="en-US" dirty="0" smtClean="0"/>
              <a:t>3.To define a geometry</a:t>
            </a:r>
          </a:p>
          <a:p>
            <a:pPr marL="514350" indent="-514350">
              <a:buFont typeface="+mj-lt"/>
              <a:buAutoNum type="alphaLcParenR"/>
            </a:pPr>
            <a:r>
              <a:rPr lang="en-US" dirty="0" smtClean="0"/>
              <a:t>4.All of the above</a:t>
            </a:r>
          </a:p>
        </p:txBody>
      </p:sp>
      <p:sp>
        <p:nvSpPr>
          <p:cNvPr id="4" name="Date Placeholder 3"/>
          <p:cNvSpPr>
            <a:spLocks noGrp="1"/>
          </p:cNvSpPr>
          <p:nvPr>
            <p:ph type="dt" sz="half" idx="10"/>
          </p:nvPr>
        </p:nvSpPr>
        <p:spPr/>
        <p:txBody>
          <a:bodyPr/>
          <a:lstStyle/>
          <a:p>
            <a:fld id="{A62E4831-FD6B-4B17-83F0-2D2B00EAFBB8}"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500034" y="785800"/>
            <a:ext cx="8186766" cy="3857652"/>
          </a:xfrm>
        </p:spPr>
        <p:txBody>
          <a:bodyPr>
            <a:normAutofit fontScale="92500" lnSpcReduction="20000"/>
          </a:bodyPr>
          <a:lstStyle/>
          <a:p>
            <a:pPr>
              <a:lnSpc>
                <a:spcPct val="120000"/>
              </a:lnSpc>
              <a:buNone/>
            </a:pPr>
            <a:r>
              <a:rPr lang="en-US" sz="2200" b="1" dirty="0" smtClean="0"/>
              <a:t>Ques3. </a:t>
            </a:r>
            <a:r>
              <a:rPr lang="en-US" sz="2200" b="1" dirty="0" err="1" smtClean="0"/>
              <a:t>fg</a:t>
            </a:r>
            <a:r>
              <a:rPr lang="en-US" sz="2200" b="1" dirty="0" smtClean="0"/>
              <a:t> in </a:t>
            </a:r>
            <a:r>
              <a:rPr lang="en-US" sz="2200" b="1" dirty="0" err="1" smtClean="0"/>
              <a:t>tkinter</a:t>
            </a:r>
            <a:r>
              <a:rPr lang="en-US" sz="2200" b="1" dirty="0" smtClean="0"/>
              <a:t> widget is stands for ?</a:t>
            </a:r>
          </a:p>
          <a:p>
            <a:pPr marL="457200" indent="-457200">
              <a:lnSpc>
                <a:spcPct val="120000"/>
              </a:lnSpc>
              <a:buFont typeface="+mj-lt"/>
              <a:buAutoNum type="alphaLcParenR"/>
            </a:pPr>
            <a:r>
              <a:rPr lang="en-US" sz="2200" b="1" dirty="0" smtClean="0"/>
              <a:t>1.foreground</a:t>
            </a:r>
          </a:p>
          <a:p>
            <a:pPr marL="457200" indent="-457200">
              <a:lnSpc>
                <a:spcPct val="120000"/>
              </a:lnSpc>
              <a:buFont typeface="+mj-lt"/>
              <a:buAutoNum type="alphaLcParenR"/>
            </a:pPr>
            <a:r>
              <a:rPr lang="en-US" sz="2200" dirty="0" smtClean="0"/>
              <a:t>2.background</a:t>
            </a:r>
          </a:p>
          <a:p>
            <a:pPr marL="457200" indent="-457200">
              <a:lnSpc>
                <a:spcPct val="120000"/>
              </a:lnSpc>
              <a:buFont typeface="+mj-lt"/>
              <a:buAutoNum type="alphaLcParenR"/>
            </a:pPr>
            <a:r>
              <a:rPr lang="en-US" sz="2200" dirty="0" smtClean="0"/>
              <a:t>3.forgap</a:t>
            </a:r>
          </a:p>
          <a:p>
            <a:pPr marL="457200" indent="-457200">
              <a:lnSpc>
                <a:spcPct val="120000"/>
              </a:lnSpc>
              <a:buFont typeface="+mj-lt"/>
              <a:buAutoNum type="alphaLcParenR"/>
            </a:pPr>
            <a:r>
              <a:rPr lang="en-US" sz="2200" dirty="0" smtClean="0"/>
              <a:t>4.None of the above</a:t>
            </a:r>
          </a:p>
          <a:p>
            <a:pPr>
              <a:lnSpc>
                <a:spcPct val="120000"/>
              </a:lnSpc>
              <a:buNone/>
            </a:pPr>
            <a:r>
              <a:rPr lang="en-US" sz="2200" b="1" dirty="0" smtClean="0"/>
              <a:t>Ques4. For user Entry data, which widget we use in </a:t>
            </a:r>
            <a:r>
              <a:rPr lang="en-US" sz="2200" b="1" dirty="0" err="1" smtClean="0"/>
              <a:t>tkinter</a:t>
            </a:r>
            <a:r>
              <a:rPr lang="en-US" sz="2200" b="1" dirty="0" smtClean="0"/>
              <a:t> ?</a:t>
            </a:r>
          </a:p>
          <a:p>
            <a:pPr marL="457200" indent="-457200">
              <a:lnSpc>
                <a:spcPct val="120000"/>
              </a:lnSpc>
              <a:buFont typeface="+mj-lt"/>
              <a:buAutoNum type="alphaLcParenR"/>
            </a:pPr>
            <a:r>
              <a:rPr lang="en-US" sz="2200" dirty="0" smtClean="0"/>
              <a:t>1.Entry</a:t>
            </a:r>
          </a:p>
          <a:p>
            <a:pPr marL="457200" indent="-457200">
              <a:lnSpc>
                <a:spcPct val="120000"/>
              </a:lnSpc>
              <a:buFont typeface="+mj-lt"/>
              <a:buAutoNum type="alphaLcParenR"/>
            </a:pPr>
            <a:r>
              <a:rPr lang="en-US" sz="2200" b="1" dirty="0" smtClean="0"/>
              <a:t>2.Text</a:t>
            </a:r>
          </a:p>
          <a:p>
            <a:pPr marL="457200" indent="-457200">
              <a:lnSpc>
                <a:spcPct val="120000"/>
              </a:lnSpc>
              <a:buFont typeface="+mj-lt"/>
              <a:buAutoNum type="alphaLcParenR"/>
            </a:pPr>
            <a:r>
              <a:rPr lang="en-US" sz="2200" dirty="0" smtClean="0"/>
              <a:t>3.Both of the above</a:t>
            </a:r>
          </a:p>
          <a:p>
            <a:pPr marL="457200" indent="-457200">
              <a:lnSpc>
                <a:spcPct val="120000"/>
              </a:lnSpc>
              <a:buFont typeface="+mj-lt"/>
              <a:buAutoNum type="alphaLcParenR"/>
            </a:pPr>
            <a:r>
              <a:rPr lang="en-US" sz="2200" dirty="0" smtClean="0"/>
              <a:t>4.None of the above</a:t>
            </a:r>
          </a:p>
          <a:p>
            <a:pPr>
              <a:buNone/>
            </a:pPr>
            <a:endParaRPr lang="en-US" dirty="0" smtClean="0"/>
          </a:p>
        </p:txBody>
      </p:sp>
      <p:sp>
        <p:nvSpPr>
          <p:cNvPr id="4" name="Date Placeholder 3"/>
          <p:cNvSpPr>
            <a:spLocks noGrp="1"/>
          </p:cNvSpPr>
          <p:nvPr>
            <p:ph type="dt" sz="half" idx="10"/>
          </p:nvPr>
        </p:nvSpPr>
        <p:spPr/>
        <p:txBody>
          <a:bodyPr/>
          <a:lstStyle/>
          <a:p>
            <a:fld id="{D0AF04E3-9E95-4452-B42C-384709411D0F}"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357158" y="785800"/>
            <a:ext cx="8315330" cy="3751665"/>
          </a:xfrm>
        </p:spPr>
        <p:txBody>
          <a:bodyPr>
            <a:normAutofit fontScale="77500" lnSpcReduction="20000"/>
          </a:bodyPr>
          <a:lstStyle/>
          <a:p>
            <a:pPr>
              <a:buNone/>
            </a:pPr>
            <a:r>
              <a:rPr lang="en-US" sz="2600" b="1" dirty="0" smtClean="0"/>
              <a:t>Ques5.For what purpose, the </a:t>
            </a:r>
            <a:r>
              <a:rPr lang="en-US" sz="2600" b="1" dirty="0" err="1" smtClean="0"/>
              <a:t>bg</a:t>
            </a:r>
            <a:r>
              <a:rPr lang="en-US" sz="2600" b="1" dirty="0" smtClean="0"/>
              <a:t> is used in </a:t>
            </a:r>
            <a:r>
              <a:rPr lang="en-US" sz="2600" b="1" dirty="0" err="1" smtClean="0"/>
              <a:t>Tkinter</a:t>
            </a:r>
            <a:r>
              <a:rPr lang="en-US" sz="2600" b="1" dirty="0" smtClean="0"/>
              <a:t> widget ?</a:t>
            </a:r>
          </a:p>
          <a:p>
            <a:pPr marL="514350" indent="-514350">
              <a:buFont typeface="+mj-lt"/>
              <a:buAutoNum type="alphaLcParenR"/>
            </a:pPr>
            <a:r>
              <a:rPr lang="en-US" sz="2600" dirty="0" smtClean="0"/>
              <a:t>To change the direction of widget</a:t>
            </a:r>
          </a:p>
          <a:p>
            <a:pPr marL="514350" indent="-514350">
              <a:buFont typeface="+mj-lt"/>
              <a:buAutoNum type="alphaLcParenR"/>
            </a:pPr>
            <a:r>
              <a:rPr lang="en-US" sz="2600" dirty="0" smtClean="0"/>
              <a:t>To change the size of widget</a:t>
            </a:r>
          </a:p>
          <a:p>
            <a:pPr marL="514350" indent="-514350">
              <a:buFont typeface="+mj-lt"/>
              <a:buAutoNum type="alphaLcParenR"/>
            </a:pPr>
            <a:r>
              <a:rPr lang="en-US" sz="2600" dirty="0" smtClean="0"/>
              <a:t>To change the color of widget</a:t>
            </a:r>
          </a:p>
          <a:p>
            <a:pPr marL="514350" indent="-514350">
              <a:buFont typeface="+mj-lt"/>
              <a:buAutoNum type="alphaLcParenR"/>
            </a:pPr>
            <a:r>
              <a:rPr lang="en-US" sz="2600" b="1" dirty="0" smtClean="0"/>
              <a:t>To change the background of widget</a:t>
            </a:r>
          </a:p>
          <a:p>
            <a:pPr marL="514350" indent="-514350">
              <a:buNone/>
            </a:pPr>
            <a:endParaRPr lang="en-GB" sz="2600" b="1" dirty="0" smtClean="0"/>
          </a:p>
          <a:p>
            <a:pPr marL="514350" indent="-514350">
              <a:buNone/>
            </a:pPr>
            <a:endParaRPr lang="en-US" sz="2600" b="1" dirty="0" smtClean="0"/>
          </a:p>
          <a:p>
            <a:pPr>
              <a:buNone/>
            </a:pPr>
            <a:r>
              <a:rPr lang="en-US" sz="2600" b="1" dirty="0" smtClean="0"/>
              <a:t>Ques6.From which keyword we import the </a:t>
            </a:r>
            <a:r>
              <a:rPr lang="en-US" sz="2600" b="1" dirty="0" err="1" smtClean="0"/>
              <a:t>Tkinter</a:t>
            </a:r>
            <a:r>
              <a:rPr lang="en-US" sz="2600" b="1" dirty="0" smtClean="0"/>
              <a:t> in program?</a:t>
            </a:r>
          </a:p>
          <a:p>
            <a:pPr marL="514350" indent="-514350">
              <a:buFont typeface="+mj-lt"/>
              <a:buAutoNum type="alphaLcParenR"/>
            </a:pPr>
            <a:r>
              <a:rPr lang="en-US" sz="2600" dirty="0" smtClean="0"/>
              <a:t>call</a:t>
            </a:r>
          </a:p>
          <a:p>
            <a:pPr marL="514350" indent="-514350">
              <a:buFont typeface="+mj-lt"/>
              <a:buAutoNum type="alphaLcParenR"/>
            </a:pPr>
            <a:r>
              <a:rPr lang="en-US" sz="2600" dirty="0" smtClean="0"/>
              <a:t>from</a:t>
            </a:r>
          </a:p>
          <a:p>
            <a:pPr marL="514350" indent="-514350">
              <a:buFont typeface="+mj-lt"/>
              <a:buAutoNum type="alphaLcParenR"/>
            </a:pPr>
            <a:r>
              <a:rPr lang="en-US" sz="2600" b="1" dirty="0" smtClean="0"/>
              <a:t>import</a:t>
            </a:r>
          </a:p>
          <a:p>
            <a:pPr marL="514350" indent="-514350">
              <a:buFont typeface="+mj-lt"/>
              <a:buAutoNum type="alphaLcParenR"/>
            </a:pPr>
            <a:r>
              <a:rPr lang="en-US" sz="2600" dirty="0" smtClean="0"/>
              <a:t>All of the above</a:t>
            </a:r>
          </a:p>
          <a:p>
            <a:pPr>
              <a:buNone/>
            </a:pPr>
            <a:endParaRPr lang="en-US" dirty="0" smtClean="0"/>
          </a:p>
        </p:txBody>
      </p:sp>
      <p:sp>
        <p:nvSpPr>
          <p:cNvPr id="4" name="Date Placeholder 3"/>
          <p:cNvSpPr>
            <a:spLocks noGrp="1"/>
          </p:cNvSpPr>
          <p:nvPr>
            <p:ph type="dt" sz="half" idx="10"/>
          </p:nvPr>
        </p:nvSpPr>
        <p:spPr/>
        <p:txBody>
          <a:bodyPr/>
          <a:lstStyle/>
          <a:p>
            <a:fld id="{DEF53A84-58D7-47B8-9136-7F25104EA2EC}"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500034" y="714362"/>
            <a:ext cx="8186766" cy="3880265"/>
          </a:xfrm>
        </p:spPr>
        <p:txBody>
          <a:bodyPr>
            <a:normAutofit fontScale="62500" lnSpcReduction="20000"/>
          </a:bodyPr>
          <a:lstStyle/>
          <a:p>
            <a:pPr>
              <a:buNone/>
            </a:pPr>
            <a:r>
              <a:rPr lang="en-US" b="1" dirty="0" smtClean="0"/>
              <a:t>Ques7. How the place() function put the widget on the screen ?</a:t>
            </a:r>
          </a:p>
          <a:p>
            <a:pPr marL="514350" indent="-514350">
              <a:buFont typeface="+mj-lt"/>
              <a:buAutoNum type="alphaLcParenR"/>
            </a:pPr>
            <a:r>
              <a:rPr lang="en-US" b="1" dirty="0" smtClean="0"/>
              <a:t>1.According to </a:t>
            </a:r>
            <a:r>
              <a:rPr lang="en-US" b="1" dirty="0" err="1" smtClean="0"/>
              <a:t>x,y</a:t>
            </a:r>
            <a:r>
              <a:rPr lang="en-US" b="1" dirty="0" smtClean="0"/>
              <a:t> coordinate</a:t>
            </a:r>
          </a:p>
          <a:p>
            <a:pPr marL="514350" indent="-514350">
              <a:buFont typeface="+mj-lt"/>
              <a:buAutoNum type="alphaLcParenR"/>
            </a:pPr>
            <a:r>
              <a:rPr lang="en-US" dirty="0" smtClean="0"/>
              <a:t>2.According to row and column vise</a:t>
            </a:r>
          </a:p>
          <a:p>
            <a:pPr marL="514350" indent="-514350">
              <a:buFont typeface="+mj-lt"/>
              <a:buAutoNum type="alphaLcParenR"/>
            </a:pPr>
            <a:r>
              <a:rPr lang="en-US" dirty="0" smtClean="0"/>
              <a:t>3.According to </a:t>
            </a:r>
            <a:r>
              <a:rPr lang="en-US" dirty="0" err="1" smtClean="0"/>
              <a:t>left,right,up,down</a:t>
            </a:r>
            <a:endParaRPr lang="en-US" dirty="0" smtClean="0"/>
          </a:p>
          <a:p>
            <a:pPr marL="514350" indent="-514350">
              <a:buFont typeface="+mj-lt"/>
              <a:buAutoNum type="alphaLcParenR"/>
            </a:pPr>
            <a:r>
              <a:rPr lang="en-US" dirty="0" smtClean="0"/>
              <a:t>4.None of the above</a:t>
            </a:r>
          </a:p>
          <a:p>
            <a:pPr marL="514350" indent="-514350">
              <a:buNone/>
            </a:pPr>
            <a:endParaRPr lang="en-GB" dirty="0" smtClean="0"/>
          </a:p>
          <a:p>
            <a:pPr marL="514350" indent="-514350">
              <a:buNone/>
            </a:pPr>
            <a:endParaRPr lang="en-US" dirty="0" smtClean="0"/>
          </a:p>
          <a:p>
            <a:pPr>
              <a:buNone/>
            </a:pPr>
            <a:r>
              <a:rPr lang="en-US" b="1" dirty="0" smtClean="0"/>
              <a:t>Ques8.How we import a </a:t>
            </a:r>
            <a:r>
              <a:rPr lang="en-US" b="1" dirty="0" err="1" smtClean="0"/>
              <a:t>tkinter</a:t>
            </a:r>
            <a:r>
              <a:rPr lang="en-US" b="1" dirty="0" smtClean="0"/>
              <a:t> in python program ?</a:t>
            </a:r>
          </a:p>
          <a:p>
            <a:pPr marL="514350" indent="-514350">
              <a:buFont typeface="+mj-lt"/>
              <a:buAutoNum type="alphaLcParenR"/>
            </a:pPr>
            <a:r>
              <a:rPr lang="en-US" dirty="0" smtClean="0"/>
              <a:t>1.import </a:t>
            </a:r>
            <a:r>
              <a:rPr lang="en-US" dirty="0" err="1" smtClean="0"/>
              <a:t>tkinter</a:t>
            </a:r>
            <a:endParaRPr lang="en-US" dirty="0" smtClean="0"/>
          </a:p>
          <a:p>
            <a:pPr marL="514350" indent="-514350">
              <a:buFont typeface="+mj-lt"/>
              <a:buAutoNum type="alphaLcParenR"/>
            </a:pPr>
            <a:r>
              <a:rPr lang="en-US" dirty="0" smtClean="0"/>
              <a:t>2.import </a:t>
            </a:r>
            <a:r>
              <a:rPr lang="en-US" dirty="0" err="1" smtClean="0"/>
              <a:t>tkinter</a:t>
            </a:r>
            <a:r>
              <a:rPr lang="en-US" dirty="0" smtClean="0"/>
              <a:t> as t</a:t>
            </a:r>
          </a:p>
          <a:p>
            <a:pPr marL="514350" indent="-514350">
              <a:buFont typeface="+mj-lt"/>
              <a:buAutoNum type="alphaLcParenR"/>
            </a:pPr>
            <a:r>
              <a:rPr lang="en-US" dirty="0" smtClean="0"/>
              <a:t>3.from </a:t>
            </a:r>
            <a:r>
              <a:rPr lang="en-US" dirty="0" err="1" smtClean="0"/>
              <a:t>tkinter</a:t>
            </a:r>
            <a:r>
              <a:rPr lang="en-US" dirty="0" smtClean="0"/>
              <a:t> import *</a:t>
            </a:r>
          </a:p>
          <a:p>
            <a:pPr marL="514350" indent="-514350">
              <a:buFont typeface="+mj-lt"/>
              <a:buAutoNum type="alphaLcParenR"/>
            </a:pPr>
            <a:r>
              <a:rPr lang="en-US" b="1" dirty="0" smtClean="0"/>
              <a:t>4.All of the above</a:t>
            </a:r>
          </a:p>
          <a:p>
            <a:pPr>
              <a:buNone/>
            </a:pPr>
            <a:endParaRPr lang="en-US" dirty="0" smtClean="0"/>
          </a:p>
        </p:txBody>
      </p:sp>
      <p:sp>
        <p:nvSpPr>
          <p:cNvPr id="4" name="Date Placeholder 3"/>
          <p:cNvSpPr>
            <a:spLocks noGrp="1"/>
          </p:cNvSpPr>
          <p:nvPr>
            <p:ph type="dt" sz="half" idx="10"/>
          </p:nvPr>
        </p:nvSpPr>
        <p:spPr/>
        <p:txBody>
          <a:bodyPr/>
          <a:lstStyle/>
          <a:p>
            <a:fld id="{0D78A6D7-3703-4F51-B403-2E179B993C1D}"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357158" y="914400"/>
            <a:ext cx="8329642" cy="3680227"/>
          </a:xfrm>
        </p:spPr>
        <p:txBody>
          <a:bodyPr>
            <a:normAutofit fontScale="62500" lnSpcReduction="20000"/>
          </a:bodyPr>
          <a:lstStyle/>
          <a:p>
            <a:pPr>
              <a:buNone/>
            </a:pPr>
            <a:r>
              <a:rPr lang="en-US" b="1" dirty="0" smtClean="0">
                <a:solidFill>
                  <a:schemeClr val="tx1">
                    <a:lumMod val="95000"/>
                    <a:lumOff val="5000"/>
                  </a:schemeClr>
                </a:solidFill>
              </a:rPr>
              <a:t>Ques9.It is possible to draw a circle directly in </a:t>
            </a:r>
            <a:r>
              <a:rPr lang="en-US" b="1" dirty="0" err="1" smtClean="0">
                <a:solidFill>
                  <a:schemeClr val="tx1">
                    <a:lumMod val="95000"/>
                    <a:lumOff val="5000"/>
                  </a:schemeClr>
                </a:solidFill>
              </a:rPr>
              <a:t>Tkinter</a:t>
            </a:r>
            <a:r>
              <a:rPr lang="en-US" b="1" dirty="0" smtClean="0">
                <a:solidFill>
                  <a:schemeClr val="tx1">
                    <a:lumMod val="95000"/>
                    <a:lumOff val="5000"/>
                  </a:schemeClr>
                </a:solidFill>
              </a:rPr>
              <a:t> canvas ?</a:t>
            </a:r>
          </a:p>
          <a:p>
            <a:pPr marL="514350" indent="-514350">
              <a:buFont typeface="+mj-lt"/>
              <a:buAutoNum type="alphaLcParenR"/>
            </a:pPr>
            <a:r>
              <a:rPr lang="en-US" dirty="0" smtClean="0">
                <a:solidFill>
                  <a:schemeClr val="tx1">
                    <a:lumMod val="95000"/>
                    <a:lumOff val="5000"/>
                  </a:schemeClr>
                </a:solidFill>
              </a:rPr>
              <a:t>1.Yes</a:t>
            </a:r>
          </a:p>
          <a:p>
            <a:pPr marL="514350" indent="-514350">
              <a:buFont typeface="+mj-lt"/>
              <a:buAutoNum type="alphaLcParenR"/>
            </a:pPr>
            <a:r>
              <a:rPr lang="en-US" dirty="0" smtClean="0">
                <a:solidFill>
                  <a:schemeClr val="tx1">
                    <a:lumMod val="95000"/>
                    <a:lumOff val="5000"/>
                  </a:schemeClr>
                </a:solidFill>
              </a:rPr>
              <a:t>2.No</a:t>
            </a:r>
          </a:p>
          <a:p>
            <a:pPr marL="514350" indent="-514350">
              <a:buFont typeface="+mj-lt"/>
              <a:buAutoNum type="alphaLcParenR"/>
            </a:pPr>
            <a:r>
              <a:rPr lang="en-US" b="1" dirty="0" smtClean="0">
                <a:solidFill>
                  <a:schemeClr val="tx1">
                    <a:lumMod val="95000"/>
                    <a:lumOff val="5000"/>
                  </a:schemeClr>
                </a:solidFill>
              </a:rPr>
              <a:t>3.No(but possible by oval)</a:t>
            </a:r>
          </a:p>
          <a:p>
            <a:pPr marL="514350" indent="-514350">
              <a:buFont typeface="+mj-lt"/>
              <a:buAutoNum type="alphaLcParenR"/>
            </a:pPr>
            <a:r>
              <a:rPr lang="en-US" dirty="0" smtClean="0">
                <a:solidFill>
                  <a:schemeClr val="tx1">
                    <a:lumMod val="95000"/>
                    <a:lumOff val="5000"/>
                  </a:schemeClr>
                </a:solidFill>
              </a:rPr>
              <a:t>4.None of the above</a:t>
            </a:r>
          </a:p>
          <a:p>
            <a:pPr marL="514350" indent="-514350">
              <a:buNone/>
            </a:pPr>
            <a:endParaRPr lang="en-US" dirty="0" smtClean="0">
              <a:solidFill>
                <a:schemeClr val="tx1">
                  <a:lumMod val="95000"/>
                  <a:lumOff val="5000"/>
                </a:schemeClr>
              </a:solidFill>
            </a:endParaRPr>
          </a:p>
          <a:p>
            <a:pPr>
              <a:buNone/>
            </a:pPr>
            <a:r>
              <a:rPr lang="en-US" b="1" dirty="0" smtClean="0">
                <a:solidFill>
                  <a:schemeClr val="tx1">
                    <a:lumMod val="95000"/>
                    <a:lumOff val="5000"/>
                  </a:schemeClr>
                </a:solidFill>
              </a:rPr>
              <a:t>Ques10.</a:t>
            </a:r>
            <a:r>
              <a:rPr lang="en-US" b="1" dirty="0" smtClean="0"/>
              <a:t> Minimum number of argument we pass in a function to create a rectangle using canvas </a:t>
            </a:r>
            <a:r>
              <a:rPr lang="en-US" b="1" dirty="0" err="1" smtClean="0"/>
              <a:t>tkinter</a:t>
            </a:r>
            <a:r>
              <a:rPr lang="en-US" b="1" dirty="0" smtClean="0"/>
              <a:t> ?</a:t>
            </a:r>
          </a:p>
          <a:p>
            <a:pPr marL="514350" indent="-514350">
              <a:buFont typeface="+mj-lt"/>
              <a:buAutoNum type="alphaLcParenR"/>
            </a:pPr>
            <a:r>
              <a:rPr lang="en-US" dirty="0" smtClean="0"/>
              <a:t>  2</a:t>
            </a:r>
          </a:p>
          <a:p>
            <a:pPr marL="514350" indent="-514350">
              <a:buFont typeface="+mj-lt"/>
              <a:buAutoNum type="alphaLcParenR"/>
            </a:pPr>
            <a:r>
              <a:rPr lang="en-US" b="1" dirty="0" smtClean="0"/>
              <a:t>  4</a:t>
            </a:r>
          </a:p>
          <a:p>
            <a:pPr marL="514350" indent="-514350">
              <a:buFont typeface="+mj-lt"/>
              <a:buAutoNum type="alphaLcParenR"/>
            </a:pPr>
            <a:r>
              <a:rPr lang="en-US" dirty="0" smtClean="0"/>
              <a:t>  6</a:t>
            </a:r>
          </a:p>
          <a:p>
            <a:pPr marL="514350" indent="-514350">
              <a:buFont typeface="+mj-lt"/>
              <a:buAutoNum type="alphaLcParenR"/>
            </a:pPr>
            <a:r>
              <a:rPr lang="en-US" dirty="0" smtClean="0"/>
              <a:t>  5</a:t>
            </a:r>
          </a:p>
          <a:p>
            <a:pPr>
              <a:buNone/>
            </a:pPr>
            <a:endParaRPr lang="en-US" dirty="0" smtClean="0">
              <a:solidFill>
                <a:schemeClr val="tx1">
                  <a:lumMod val="95000"/>
                  <a:lumOff val="5000"/>
                </a:schemeClr>
              </a:solidFill>
            </a:endParaRPr>
          </a:p>
          <a:p>
            <a:pPr>
              <a:buNone/>
            </a:pPr>
            <a:endParaRPr lang="en-US" dirty="0" smtClean="0"/>
          </a:p>
        </p:txBody>
      </p:sp>
      <p:sp>
        <p:nvSpPr>
          <p:cNvPr id="4" name="Date Placeholder 3"/>
          <p:cNvSpPr>
            <a:spLocks noGrp="1"/>
          </p:cNvSpPr>
          <p:nvPr>
            <p:ph type="dt" sz="half" idx="10"/>
          </p:nvPr>
        </p:nvSpPr>
        <p:spPr/>
        <p:txBody>
          <a:bodyPr/>
          <a:lstStyle/>
          <a:p>
            <a:fld id="{4CD8175D-8EA9-48A8-8BD4-9408B1EFFEF7}" type="datetime1">
              <a:rPr lang="en-US" smtClean="0"/>
              <a:t>4/10/2023</a:t>
            </a:fld>
            <a:endParaRPr lang="en-US"/>
          </a:p>
        </p:txBody>
      </p:sp>
      <p:sp>
        <p:nvSpPr>
          <p:cNvPr id="5" name="Footer Placeholder 4"/>
          <p:cNvSpPr>
            <a:spLocks noGrp="1"/>
          </p:cNvSpPr>
          <p:nvPr>
            <p:ph type="ftr" sz="quarter" idx="11"/>
          </p:nvPr>
        </p:nvSpPr>
        <p:spPr>
          <a:xfrm>
            <a:off x="3124200" y="4767268"/>
            <a:ext cx="342900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085850" y="6"/>
            <a:ext cx="805815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4"/>
            <a:ext cx="1085850" cy="612872"/>
          </a:xfrm>
          <a:prstGeom prst="rect">
            <a:avLst/>
          </a:prstGeom>
          <a:noFill/>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1F2FC06-54EA-45E1-B0D9-AD0015331E47}" type="datetime1">
              <a:rPr lang="en-US" smtClean="0"/>
              <a:t>4/10/2023</a:t>
            </a:fld>
            <a:endParaRPr lang="en-US"/>
          </a:p>
        </p:txBody>
      </p:sp>
      <p:sp>
        <p:nvSpPr>
          <p:cNvPr id="5" name="Footer Placeholder 4"/>
          <p:cNvSpPr>
            <a:spLocks noGrp="1"/>
          </p:cNvSpPr>
          <p:nvPr>
            <p:ph type="ftr" sz="quarter" idx="11"/>
          </p:nvPr>
        </p:nvSpPr>
        <p:spPr>
          <a:xfrm>
            <a:off x="2228850" y="4767264"/>
            <a:ext cx="5143500" cy="273844"/>
          </a:xfrm>
        </p:spPr>
        <p:txBody>
          <a:bodyPr/>
          <a:lstStyle/>
          <a:p>
            <a:pPr>
              <a:defRPr/>
            </a:pPr>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pPr>
              <a:defRPr/>
            </a:pPr>
            <a:fld id="{AF7239E3-87BF-4A51-AF17-7DA9637F259C}" type="slidenum">
              <a:rPr lang="en-US"/>
              <a:pPr>
                <a:defRPr/>
              </a:pPr>
              <a:t>85</a:t>
            </a:fld>
            <a:endParaRPr lang="en-US"/>
          </a:p>
        </p:txBody>
      </p:sp>
      <p:sp>
        <p:nvSpPr>
          <p:cNvPr id="7" name="Title 1"/>
          <p:cNvSpPr txBox="1">
            <a:spLocks/>
          </p:cNvSpPr>
          <p:nvPr/>
        </p:nvSpPr>
        <p:spPr>
          <a:xfrm>
            <a:off x="1071538" y="0"/>
            <a:ext cx="8072462" cy="5714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b="1" dirty="0">
                <a:latin typeface="Times New Roman" pitchFamily="18" charset="0"/>
                <a:cs typeface="Times New Roman" pitchFamily="18" charset="0"/>
              </a:rPr>
              <a:t>Summary</a:t>
            </a:r>
          </a:p>
        </p:txBody>
      </p:sp>
      <p:pic>
        <p:nvPicPr>
          <p:cNvPr id="21510" name="Picture 2" descr="E:\NIET\Project\xLogo11.png.pagespeed.ic.pydHLuCQEZ.png"/>
          <p:cNvPicPr>
            <a:picLocks noChangeAspect="1" noChangeArrowheads="1"/>
          </p:cNvPicPr>
          <p:nvPr/>
        </p:nvPicPr>
        <p:blipFill>
          <a:blip r:embed="rId2"/>
          <a:srcRect/>
          <a:stretch>
            <a:fillRect/>
          </a:stretch>
        </p:blipFill>
        <p:spPr bwMode="auto">
          <a:xfrm>
            <a:off x="0" y="1"/>
            <a:ext cx="1085850" cy="613172"/>
          </a:xfrm>
          <a:prstGeom prst="rect">
            <a:avLst/>
          </a:prstGeom>
          <a:noFill/>
          <a:ln w="9525">
            <a:noFill/>
            <a:miter lim="800000"/>
            <a:headEnd/>
            <a:tailEnd/>
          </a:ln>
        </p:spPr>
      </p:pic>
      <p:sp>
        <p:nvSpPr>
          <p:cNvPr id="11" name="Rectangle 10"/>
          <p:cNvSpPr/>
          <p:nvPr/>
        </p:nvSpPr>
        <p:spPr>
          <a:xfrm>
            <a:off x="714348" y="1142990"/>
            <a:ext cx="7429552" cy="1200329"/>
          </a:xfrm>
          <a:prstGeom prst="rect">
            <a:avLst/>
          </a:prstGeom>
        </p:spPr>
        <p:txBody>
          <a:bodyPr wrap="square">
            <a:spAutoFit/>
          </a:bodyPr>
          <a:lstStyle/>
          <a:p>
            <a:pPr>
              <a:buFont typeface="Wingdings" pitchFamily="2" charset="2"/>
              <a:buChar char="§"/>
            </a:pPr>
            <a:r>
              <a:rPr lang="en-US" dirty="0" smtClean="0">
                <a:hlinkClick r:id="rId3"/>
              </a:rPr>
              <a:t>My GUI Programming </a:t>
            </a:r>
            <a:r>
              <a:rPr lang="en-US" dirty="0" err="1" smtClean="0">
                <a:hlinkClick r:id="rId3"/>
              </a:rPr>
              <a:t>Cheatsheet</a:t>
            </a:r>
            <a:r>
              <a:rPr lang="en-US" dirty="0" smtClean="0">
                <a:hlinkClick r:id="rId3"/>
              </a:rPr>
              <a:t> | Python3 | </a:t>
            </a:r>
            <a:r>
              <a:rPr lang="en-US" dirty="0" err="1" smtClean="0">
                <a:hlinkClick r:id="rId3"/>
              </a:rPr>
              <a:t>Jupyter</a:t>
            </a:r>
            <a:r>
              <a:rPr lang="en-US" dirty="0" smtClean="0">
                <a:hlinkClick r:id="rId3"/>
              </a:rPr>
              <a:t> | by </a:t>
            </a:r>
            <a:r>
              <a:rPr lang="en-US" dirty="0" err="1" smtClean="0">
                <a:hlinkClick r:id="rId3"/>
              </a:rPr>
              <a:t>Shivam</a:t>
            </a:r>
            <a:r>
              <a:rPr lang="en-US" dirty="0" smtClean="0">
                <a:hlinkClick r:id="rId3"/>
              </a:rPr>
              <a:t> </a:t>
            </a:r>
            <a:r>
              <a:rPr lang="en-US" dirty="0" err="1" smtClean="0">
                <a:hlinkClick r:id="rId3"/>
              </a:rPr>
              <a:t>Dutt</a:t>
            </a:r>
            <a:r>
              <a:rPr lang="en-US" dirty="0" smtClean="0">
                <a:hlinkClick r:id="rId3"/>
              </a:rPr>
              <a:t> Sharma | Analytics </a:t>
            </a:r>
            <a:r>
              <a:rPr lang="en-US" dirty="0" err="1" smtClean="0">
                <a:hlinkClick r:id="rId3"/>
              </a:rPr>
              <a:t>Vidhya</a:t>
            </a:r>
            <a:r>
              <a:rPr lang="en-US" dirty="0" smtClean="0">
                <a:hlinkClick r:id="rId3"/>
              </a:rPr>
              <a:t> | Medium</a:t>
            </a:r>
            <a:endParaRPr lang="en-US" dirty="0" smtClean="0"/>
          </a:p>
          <a:p>
            <a:pPr>
              <a:buFont typeface="Wingdings" pitchFamily="2" charset="2"/>
              <a:buChar char="§"/>
            </a:pPr>
            <a:r>
              <a:rPr lang="en-US" dirty="0" smtClean="0">
                <a:hlinkClick r:id="rId4"/>
              </a:rPr>
              <a:t>https://ipywidgets.readthedocs.io/en/stable/examples/Widget%20List.html</a:t>
            </a:r>
            <a:endParaRPr lang="en-US" dirty="0" smtClean="0"/>
          </a:p>
          <a:p>
            <a:pPr>
              <a:buFont typeface="Wingdings" pitchFamily="2" charset="2"/>
              <a:buChar char="§"/>
            </a:pPr>
            <a:r>
              <a:rPr lang="en-US" dirty="0" smtClean="0"/>
              <a:t>https://www.edureka.co/blog/tkinter-tutorial/</a:t>
            </a:r>
            <a:endParaRPr lang="en-US" dirty="0"/>
          </a:p>
        </p:txBody>
      </p:sp>
    </p:spTree>
    <p:extLst>
      <p:ext uri="{BB962C8B-B14F-4D97-AF65-F5344CB8AC3E}">
        <p14:creationId xmlns:p14="http://schemas.microsoft.com/office/powerpoint/2010/main" val="1285768703"/>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200E94-1423-4046-A7C3-5235F60F6179}" type="datetime1">
              <a:rPr lang="en-US" smtClean="0"/>
              <a:t>4/10/2023</a:t>
            </a:fld>
            <a:endParaRPr lang="en-US"/>
          </a:p>
        </p:txBody>
      </p:sp>
      <p:sp>
        <p:nvSpPr>
          <p:cNvPr id="5" name="Footer Placeholder 4"/>
          <p:cNvSpPr>
            <a:spLocks noGrp="1"/>
          </p:cNvSpPr>
          <p:nvPr>
            <p:ph type="ftr" sz="quarter" idx="11"/>
          </p:nvPr>
        </p:nvSpPr>
        <p:spPr>
          <a:xfrm>
            <a:off x="2800350" y="4767264"/>
            <a:ext cx="4171950" cy="273844"/>
          </a:xfrm>
        </p:spPr>
        <p:txBody>
          <a:bodyPr/>
          <a:lstStyle/>
          <a:p>
            <a:r>
              <a:rPr lang="en-US" smtClean="0"/>
              <a:t>Programming in Python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9" name="Content Placeholder 8"/>
          <p:cNvSpPr>
            <a:spLocks noGrp="1"/>
          </p:cNvSpPr>
          <p:nvPr>
            <p:ph idx="1"/>
          </p:nvPr>
        </p:nvSpPr>
        <p:spPr>
          <a:xfrm>
            <a:off x="1543050" y="857252"/>
            <a:ext cx="5829300" cy="830997"/>
          </a:xfrm>
          <a:prstGeom prst="rect">
            <a:avLst/>
          </a:prstGeom>
          <a:noFill/>
        </p:spPr>
        <p:txBody>
          <a:bodyPr vert="horz" wrap="square" lIns="68580" tIns="34290" rIns="68580" bIns="34290" rtlCol="0">
            <a:spAutoFit/>
          </a:bodyPr>
          <a:lstStyle/>
          <a:p>
            <a:pPr algn="ctr">
              <a:buNone/>
            </a:pPr>
            <a:r>
              <a:rPr lang="en-US" sz="495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Thank You</a:t>
            </a:r>
            <a:endParaRPr lang="en-US" sz="495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Tree>
    <p:extLst>
      <p:ext uri="{BB962C8B-B14F-4D97-AF65-F5344CB8AC3E}">
        <p14:creationId xmlns:p14="http://schemas.microsoft.com/office/powerpoint/2010/main" val="391602051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smtClean="0"/>
              <a:t>First, you import the key component, i.e., the </a:t>
            </a:r>
            <a:r>
              <a:rPr lang="en-US" dirty="0" err="1" smtClean="0"/>
              <a:t>Tkinter</a:t>
            </a:r>
            <a:r>
              <a:rPr lang="en-US" dirty="0" smtClean="0"/>
              <a:t> module.</a:t>
            </a:r>
            <a:br>
              <a:rPr lang="en-US" dirty="0" smtClean="0"/>
            </a:br>
            <a:r>
              <a:rPr lang="en-US" dirty="0" smtClean="0"/>
              <a:t/>
            </a:r>
            <a:br>
              <a:rPr lang="en-US" dirty="0" smtClean="0"/>
            </a:br>
            <a:endParaRPr lang="en-US" dirty="0" smtClean="0"/>
          </a:p>
          <a:p>
            <a:r>
              <a:rPr lang="en-US" dirty="0" smtClean="0"/>
              <a:t>As a next step, you initialize the window manager with the </a:t>
            </a:r>
            <a:r>
              <a:rPr lang="en-US" dirty="0" err="1" smtClean="0"/>
              <a:t>tkinter.Tk</a:t>
            </a:r>
            <a:r>
              <a:rPr lang="en-US" dirty="0" smtClean="0"/>
              <a:t>() method and assign it to a variable. This method creates a blank window with close, maximize, and minimize buttons on the top as a usual GUI should have.</a:t>
            </a:r>
            <a:br>
              <a:rPr lang="en-US" dirty="0" smtClean="0"/>
            </a:br>
            <a:r>
              <a:rPr lang="en-US" dirty="0" smtClean="0"/>
              <a:t/>
            </a:r>
            <a:br>
              <a:rPr lang="en-US" dirty="0" smtClean="0"/>
            </a:br>
            <a:endParaRPr lang="en-US" dirty="0" smtClean="0"/>
          </a:p>
          <a:p>
            <a:r>
              <a:rPr lang="en-US" dirty="0" smtClean="0"/>
              <a:t>Then as an optional step, you will Rename the title of the window as you like with </a:t>
            </a:r>
            <a:r>
              <a:rPr lang="en-US" dirty="0" err="1" smtClean="0"/>
              <a:t>window.title</a:t>
            </a:r>
            <a:r>
              <a:rPr lang="en-US" dirty="0" smtClean="0"/>
              <a:t>(</a:t>
            </a:r>
            <a:r>
              <a:rPr lang="en-US" dirty="0" err="1" smtClean="0"/>
              <a:t>title_of_the_window</a:t>
            </a:r>
            <a:r>
              <a:rPr lang="en-US" dirty="0" smtClean="0"/>
              <a:t>).</a:t>
            </a:r>
            <a:br>
              <a:rPr lang="en-US"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25D0EEA0-0F4B-4236-A96D-3FE9AC807BFC}" type="datetime1">
              <a:rPr lang="en-US" smtClean="0"/>
              <a:t>4/10/2023</a:t>
            </a:fld>
            <a:endParaRPr lang="en-US" dirty="0"/>
          </a:p>
        </p:txBody>
      </p:sp>
      <p:sp>
        <p:nvSpPr>
          <p:cNvPr id="5" name="Footer Placeholder 4"/>
          <p:cNvSpPr>
            <a:spLocks noGrp="1"/>
          </p:cNvSpPr>
          <p:nvPr>
            <p:ph type="ftr" sz="quarter" idx="11"/>
          </p:nvPr>
        </p:nvSpPr>
        <p:spPr>
          <a:xfrm>
            <a:off x="2571736" y="4767263"/>
            <a:ext cx="4643470" cy="273844"/>
          </a:xfrm>
        </p:spPr>
        <p:txBody>
          <a:bodyPr/>
          <a:lstStyle/>
          <a:p>
            <a:r>
              <a:rPr lang="en-US" smtClean="0"/>
              <a:t>Programming in Python                        Unit I</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9</a:t>
            </a:fld>
            <a:endParaRPr lang="en-US"/>
          </a:p>
        </p:txBody>
      </p:sp>
      <p:sp>
        <p:nvSpPr>
          <p:cNvPr id="7" name="Title 1"/>
          <p:cNvSpPr txBox="1">
            <a:spLocks noGrp="1"/>
          </p:cNvSpPr>
          <p:nvPr>
            <p:ph type="title"/>
          </p:nvPr>
        </p:nvSpPr>
        <p:spPr>
          <a:xfrm>
            <a:off x="1428728" y="205979"/>
            <a:ext cx="7258072" cy="857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3200" u="sng" dirty="0" smtClean="0"/>
              <a:t>Flow Diagram for Rendering a Basic GUI</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42844" y="160718"/>
            <a:ext cx="1304956" cy="857256"/>
          </a:xfrm>
          <a:prstGeom prst="rect">
            <a:avLst/>
          </a:prstGeom>
          <a:noFill/>
        </p:spPr>
      </p:pic>
    </p:spTree>
    <p:extLst>
      <p:ext uri="{BB962C8B-B14F-4D97-AF65-F5344CB8AC3E}">
        <p14:creationId xmlns:p14="http://schemas.microsoft.com/office/powerpoint/2010/main" val="37539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TotalTime>
  <Words>3257</Words>
  <Application>Microsoft Office PowerPoint</Application>
  <PresentationFormat>On-screen Show (16:9)</PresentationFormat>
  <Paragraphs>701</Paragraphs>
  <Slides>86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Calibri</vt:lpstr>
      <vt:lpstr>Lato</vt:lpstr>
      <vt:lpstr>Roboto Slab</vt:lpstr>
      <vt:lpstr>Tahoma</vt:lpstr>
      <vt:lpstr>Times New Roman</vt:lpstr>
      <vt:lpstr>Wingdings</vt:lpstr>
      <vt:lpstr>Office Theme</vt:lpstr>
      <vt:lpstr>Noida Institute of Engineering and Technology, Greater Noida</vt:lpstr>
      <vt:lpstr>SYLLABUS</vt:lpstr>
      <vt:lpstr>Introduction</vt:lpstr>
      <vt:lpstr> Create First GUI Application using Python-Tkinter </vt:lpstr>
      <vt:lpstr> Create First GUI Application using Python-Tkinter </vt:lpstr>
      <vt:lpstr> Create First GUI Application using Python-Tkinter </vt:lpstr>
      <vt:lpstr>PowerPoint Presentation</vt:lpstr>
      <vt:lpstr>PowerPoint Presentation</vt:lpstr>
      <vt:lpstr>Flow Diagram for Rendering a Basic GUI</vt:lpstr>
      <vt:lpstr>Flow Diagram for Rendering a Basic GUI</vt:lpstr>
      <vt:lpstr>Widgets</vt:lpstr>
      <vt:lpstr>Button</vt:lpstr>
      <vt:lpstr>Canvas </vt:lpstr>
      <vt:lpstr>Checkbutton:</vt:lpstr>
      <vt:lpstr>Entry</vt:lpstr>
      <vt:lpstr>Frame</vt:lpstr>
      <vt:lpstr>Label</vt:lpstr>
      <vt:lpstr>PowerPoint Presentation</vt:lpstr>
      <vt:lpstr> Create First GUI Application using Python-Tkinter</vt:lpstr>
      <vt:lpstr>4. We’ll add a label using the Label Class and change its text configuration as desired.  The grid() function is a geometry manager which keeps the label in the desired location inside the window. If no parameters are mentioned by default it will place it in the empty cell; that is 0,0 as that is the first location. </vt:lpstr>
      <vt:lpstr>5.Now add a button to the root window. Changing the button configurations gives us a lot of options.  In this example we will make the button display a text once it is clicked and also change the color of the text inside the button.</vt:lpstr>
      <vt:lpstr>6. Using the Entry() class we will create a text box for user input. To display the user input text, we’ll make changes to the function clicked(). We can get the user entered text using the get() function. When the Button after entering of the text, a default text concatenated with the user text. Also change button grid location to column 2 as Entry() will be column 1.</vt:lpstr>
      <vt:lpstr>7. To add a menu bar, you can use Menu class. First, we create a menu, then we add our first label, and finally, we assign the menu to our window. We can add menu items under any menu by using add_cascade().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In the value parameter, instead of passing a single integer value as we do in IntSlider, we will rather pass a range of values in the form [x,y] which will be plotted by default as x — y on the slider. For example in this case it is [5, 15].  so, if you’ll see in the widget that gets printed right beneath the code snippet above, the default range is selected as 5–15</vt:lpstr>
      <vt:lpstr> </vt:lpstr>
      <vt:lpstr> </vt:lpstr>
      <vt:lpstr>PowerPoint Presentation</vt:lpstr>
      <vt:lpstr>Int Progress Slider widgets are generally used to show progress of any sort. It can be a progress on the work being done, or the result being achieved, etc.   Again, the nature and the list of parameters are mostly the same as what we pass in IntSlider widget, except for bar style parameter.   The min and max parameters are very self explanatory and in this case have 0 and 15 as values, respectively.</vt:lpstr>
      <vt:lpstr>PowerPoint Presentation</vt:lpstr>
      <vt:lpstr>  </vt:lpstr>
      <vt:lpstr>PowerPoint Presentation</vt:lpstr>
      <vt:lpstr> </vt:lpstr>
      <vt:lpstr> </vt:lpstr>
      <vt:lpstr>PowerPoint Presentation</vt:lpstr>
      <vt:lpstr>PowerPoint Presentation</vt:lpstr>
      <vt:lpstr>widgets.Checkbox() widget provides a very clean and crisp way to display a checkbox using very less parameters. </vt:lpstr>
      <vt:lpstr>The value parameter accepts either True or False.  The checkbox widget remains checked in case of former and unchecked in case of latter.  A checked/selected Checkbox widget would mean that the value associated with the widget is True and vice-versa.</vt:lpstr>
      <vt:lpstr>PowerPoint Presentation</vt:lpstr>
      <vt:lpstr>There are several widgets that can be used to display single selection lists, and two that can be used to select multiple values. All inherit from the same base class.   It can specify the enumeration of selectable options by passing a list (options are either (label, value) pairs, or simply values for which the labels are derived by calling str) </vt:lpstr>
      <vt:lpstr>PowerPoint Presentation</vt:lpstr>
      <vt:lpstr> </vt:lpstr>
      <vt:lpstr> The value parameter will be passed a value which the user wants to appear as selected by default. The description and disabled parameters serve the same purpose as in the previous widgets. </vt:lpstr>
      <vt:lpstr>SelectionSlider     widgets.SelectionSlider(           options=['scrambled', 'sunny side up', 'poached', 'over easy'],            value='sunny side up',           description='I like my eggs ...', disabled=False,           continuous_update=False,           orientation='horizontal', readout=True ) </vt:lpstr>
      <vt:lpstr>SelectionRangeSlider     import datetime          dates = [datetime.date(2015,i,1) for i in range(1,13)]          options = [(i.strftime('%b'), i) for i in dates]          widgets.SelectionRangeSlider(           options=options,           index=(0,11),           description='Months (2015)',           disabled=False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Container/Layout widgets(CO4) </vt:lpstr>
      <vt:lpstr> Container/Layout widgets(CO4) </vt:lpstr>
      <vt:lpstr> Container/Layout widgets(CO4) </vt:lpstr>
      <vt:lpstr> Container/Layout widgets(CO4) </vt:lpstr>
      <vt:lpstr> Container/Layout widgets(CO4) </vt:lpstr>
      <vt:lpstr> Container/Layout widgets(CO4)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RK</dc:creator>
  <cp:lastModifiedBy>Sony</cp:lastModifiedBy>
  <cp:revision>338</cp:revision>
  <dcterms:created xsi:type="dcterms:W3CDTF">2006-08-16T00:00:00Z</dcterms:created>
  <dcterms:modified xsi:type="dcterms:W3CDTF">2023-04-10T16:56:09Z</dcterms:modified>
</cp:coreProperties>
</file>